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1"/>
  </p:notesMasterIdLst>
  <p:sldIdLst>
    <p:sldId id="256" r:id="rId2"/>
    <p:sldId id="258" r:id="rId3"/>
    <p:sldId id="257" r:id="rId4"/>
    <p:sldId id="261" r:id="rId5"/>
    <p:sldId id="272" r:id="rId6"/>
    <p:sldId id="274" r:id="rId7"/>
    <p:sldId id="275" r:id="rId8"/>
    <p:sldId id="276" r:id="rId9"/>
    <p:sldId id="266" r:id="rId10"/>
    <p:sldId id="265" r:id="rId11"/>
    <p:sldId id="262" r:id="rId12"/>
    <p:sldId id="268" r:id="rId13"/>
    <p:sldId id="269" r:id="rId14"/>
    <p:sldId id="270" r:id="rId15"/>
    <p:sldId id="271" r:id="rId16"/>
    <p:sldId id="267" r:id="rId17"/>
    <p:sldId id="277" r:id="rId18"/>
    <p:sldId id="278" r:id="rId19"/>
    <p:sldId id="27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0000"/>
    <a:srgbClr val="FEFFF4"/>
    <a:srgbClr val="FEFAEC"/>
    <a:srgbClr val="FFFFFF"/>
    <a:srgbClr val="FFFC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79" d="100"/>
          <a:sy n="79" d="100"/>
        </p:scale>
        <p:origin x="654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C2D37-D66C-4D2C-ADF5-5F35958AD8B7}" type="datetimeFigureOut">
              <a:rPr lang="de-AT" smtClean="0"/>
              <a:t>17.12.2018</a:t>
            </a:fld>
            <a:endParaRPr lang="de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8F084-04DD-43E1-8C2B-5BADC516CC1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79893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A581B-A87F-4431-A8DA-2C1BC0A8F7DD}" type="datetimeFigureOut">
              <a:rPr lang="de-AT" smtClean="0"/>
              <a:t>17.12.2018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F3574-3144-4BE4-B407-5CCAEF25F74B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72196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A581B-A87F-4431-A8DA-2C1BC0A8F7DD}" type="datetimeFigureOut">
              <a:rPr lang="de-AT" smtClean="0"/>
              <a:t>17.12.2018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F3574-3144-4BE4-B407-5CCAEF25F74B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87943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A581B-A87F-4431-A8DA-2C1BC0A8F7DD}" type="datetimeFigureOut">
              <a:rPr lang="de-AT" smtClean="0"/>
              <a:t>17.12.2018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F3574-3144-4BE4-B407-5CCAEF25F74B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59066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A581B-A87F-4431-A8DA-2C1BC0A8F7DD}" type="datetimeFigureOut">
              <a:rPr lang="de-AT" smtClean="0"/>
              <a:t>17.12.2018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F3574-3144-4BE4-B407-5CCAEF25F74B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98244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A581B-A87F-4431-A8DA-2C1BC0A8F7DD}" type="datetimeFigureOut">
              <a:rPr lang="de-AT" smtClean="0"/>
              <a:t>17.12.2018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F3574-3144-4BE4-B407-5CCAEF25F74B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34909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A581B-A87F-4431-A8DA-2C1BC0A8F7DD}" type="datetimeFigureOut">
              <a:rPr lang="de-AT" smtClean="0"/>
              <a:t>17.12.2018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F3574-3144-4BE4-B407-5CCAEF25F74B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14111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A581B-A87F-4431-A8DA-2C1BC0A8F7DD}" type="datetimeFigureOut">
              <a:rPr lang="de-AT" smtClean="0"/>
              <a:t>17.12.2018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F3574-3144-4BE4-B407-5CCAEF25F74B}" type="slidenum">
              <a:rPr lang="de-AT" smtClean="0"/>
              <a:t>‹Nr.›</a:t>
            </a:fld>
            <a:endParaRPr lang="de-AT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416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A581B-A87F-4431-A8DA-2C1BC0A8F7DD}" type="datetimeFigureOut">
              <a:rPr lang="de-AT" smtClean="0"/>
              <a:t>17.12.2018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F3574-3144-4BE4-B407-5CCAEF25F74B}" type="slidenum">
              <a:rPr lang="de-AT" smtClean="0"/>
              <a:t>‹Nr.›</a:t>
            </a:fld>
            <a:endParaRPr lang="de-AT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136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A581B-A87F-4431-A8DA-2C1BC0A8F7DD}" type="datetimeFigureOut">
              <a:rPr lang="de-AT" smtClean="0"/>
              <a:t>17.12.2018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F3574-3144-4BE4-B407-5CCAEF25F74B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09863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A581B-A87F-4431-A8DA-2C1BC0A8F7DD}" type="datetimeFigureOut">
              <a:rPr lang="de-AT" smtClean="0"/>
              <a:t>17.12.2018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F3574-3144-4BE4-B407-5CCAEF25F74B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37105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A581B-A87F-4431-A8DA-2C1BC0A8F7DD}" type="datetimeFigureOut">
              <a:rPr lang="de-AT" smtClean="0"/>
              <a:t>17.12.2018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F3574-3144-4BE4-B407-5CCAEF25F74B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49751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C2A581B-A87F-4431-A8DA-2C1BC0A8F7DD}" type="datetimeFigureOut">
              <a:rPr lang="de-AT" smtClean="0"/>
              <a:t>17.12.2018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F3574-3144-4BE4-B407-5CCAEF25F74B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3128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CF9B0-EDC5-4D93-9068-81FCD0376B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AT" sz="4000" dirty="0"/>
              <a:t>Pertussis resurgence in </a:t>
            </a:r>
            <a:r>
              <a:rPr lang="en-GB" sz="4000" dirty="0"/>
              <a:t>societies</a:t>
            </a:r>
            <a:r>
              <a:rPr lang="de-AT" sz="4000" dirty="0"/>
              <a:t> </a:t>
            </a:r>
            <a:br>
              <a:rPr lang="de-AT" sz="4000" dirty="0"/>
            </a:br>
            <a:r>
              <a:rPr lang="de-AT" sz="4000" dirty="0" err="1"/>
              <a:t>with</a:t>
            </a:r>
            <a:r>
              <a:rPr lang="de-AT" sz="4000" dirty="0"/>
              <a:t> high vaccination coverage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937859-BBAE-4F94-87F0-60B2010123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>
                <a:solidFill>
                  <a:srgbClr val="8B0000"/>
                </a:solidFill>
              </a:rPr>
              <a:t>Hannah Niese, Markus Niese, Timo Schönegg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5D9F8CE7-2F86-40FC-9308-38C1E1E4FE01}"/>
              </a:ext>
            </a:extLst>
          </p:cNvPr>
          <p:cNvGrpSpPr/>
          <p:nvPr/>
        </p:nvGrpSpPr>
        <p:grpSpPr>
          <a:xfrm>
            <a:off x="0" y="4270605"/>
            <a:ext cx="12300855" cy="2587395"/>
            <a:chOff x="0" y="4270605"/>
            <a:chExt cx="12300855" cy="2587395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3758B582-191D-4A72-B3D9-EC13DE002D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95" t="49456" r="13455" b="11773"/>
            <a:stretch/>
          </p:blipFill>
          <p:spPr>
            <a:xfrm>
              <a:off x="9362392" y="5521340"/>
              <a:ext cx="2938463" cy="1188392"/>
            </a:xfrm>
            <a:prstGeom prst="rect">
              <a:avLst/>
            </a:prstGeom>
          </p:spPr>
        </p:pic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06531E93-1E8E-4333-B9E9-3D15A62A73FE}"/>
                </a:ext>
              </a:extLst>
            </p:cNvPr>
            <p:cNvSpPr/>
            <p:nvPr/>
          </p:nvSpPr>
          <p:spPr>
            <a:xfrm rot="16200000">
              <a:off x="10876894" y="5139337"/>
              <a:ext cx="21067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8B0000"/>
                  </a:solidFill>
                </a:rPr>
                <a:t>Pertussis resurgence</a:t>
              </a:r>
              <a:endParaRPr lang="de-DE" dirty="0">
                <a:solidFill>
                  <a:srgbClr val="8B0000"/>
                </a:solidFill>
              </a:endParaRP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F4990893-3B0D-4C9C-B267-06FB87B88B26}"/>
                </a:ext>
              </a:extLst>
            </p:cNvPr>
            <p:cNvSpPr/>
            <p:nvPr/>
          </p:nvSpPr>
          <p:spPr>
            <a:xfrm>
              <a:off x="0" y="6698345"/>
              <a:ext cx="12192000" cy="159655"/>
            </a:xfrm>
            <a:prstGeom prst="rect">
              <a:avLst/>
            </a:prstGeom>
            <a:solidFill>
              <a:srgbClr val="8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275109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A3D68149-782B-4AB2-B694-2B5CA8359900}"/>
              </a:ext>
            </a:extLst>
          </p:cNvPr>
          <p:cNvGrpSpPr/>
          <p:nvPr/>
        </p:nvGrpSpPr>
        <p:grpSpPr>
          <a:xfrm>
            <a:off x="0" y="4270605"/>
            <a:ext cx="12300855" cy="2587395"/>
            <a:chOff x="0" y="4270605"/>
            <a:chExt cx="12300855" cy="2587395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F1A80B3B-372B-4BDB-AEE4-4709493138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95" t="49456" r="13455" b="11773"/>
            <a:stretch/>
          </p:blipFill>
          <p:spPr>
            <a:xfrm>
              <a:off x="9362392" y="5521340"/>
              <a:ext cx="2938463" cy="1188392"/>
            </a:xfrm>
            <a:prstGeom prst="rect">
              <a:avLst/>
            </a:prstGeom>
          </p:spPr>
        </p:pic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C3671445-7BB8-46D0-BCB5-3A01FCE4172B}"/>
                </a:ext>
              </a:extLst>
            </p:cNvPr>
            <p:cNvSpPr/>
            <p:nvPr/>
          </p:nvSpPr>
          <p:spPr>
            <a:xfrm rot="16200000">
              <a:off x="10876894" y="5139337"/>
              <a:ext cx="21067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8B0000"/>
                  </a:solidFill>
                </a:rPr>
                <a:t>Pertussis resurgence</a:t>
              </a:r>
              <a:endParaRPr lang="de-DE" dirty="0">
                <a:solidFill>
                  <a:srgbClr val="8B0000"/>
                </a:solidFill>
              </a:endParaRP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A08C1734-B59B-4662-B784-6230D3D048CC}"/>
                </a:ext>
              </a:extLst>
            </p:cNvPr>
            <p:cNvSpPr/>
            <p:nvPr/>
          </p:nvSpPr>
          <p:spPr>
            <a:xfrm>
              <a:off x="0" y="6698345"/>
              <a:ext cx="12192000" cy="159655"/>
            </a:xfrm>
            <a:prstGeom prst="rect">
              <a:avLst/>
            </a:prstGeom>
            <a:solidFill>
              <a:srgbClr val="8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4DC84B3-B55F-4450-AE05-DB8A3FB66D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363" y="2333054"/>
            <a:ext cx="5392847" cy="3985651"/>
          </a:xfrm>
          <a:ln w="38100"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C81307-EF2E-4E5E-8402-045F51BFD3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89" y="2333055"/>
            <a:ext cx="5392846" cy="3985650"/>
          </a:xfrm>
          <a:prstGeom prst="rect">
            <a:avLst/>
          </a:prstGeom>
          <a:ln w="38100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1C6CC6-478D-4F3C-AAFD-99DB6FD40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Network structure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094C57-8424-440E-A00F-372AE7352377}"/>
              </a:ext>
            </a:extLst>
          </p:cNvPr>
          <p:cNvSpPr txBox="1"/>
          <p:nvPr/>
        </p:nvSpPr>
        <p:spPr>
          <a:xfrm>
            <a:off x="6927204" y="1598536"/>
            <a:ext cx="4661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AT" sz="20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10,000 nodes</a:t>
            </a:r>
          </a:p>
        </p:txBody>
      </p:sp>
    </p:spTree>
    <p:extLst>
      <p:ext uri="{BB962C8B-B14F-4D97-AF65-F5344CB8AC3E}">
        <p14:creationId xmlns:p14="http://schemas.microsoft.com/office/powerpoint/2010/main" val="594125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003BEE5-5566-450B-84EC-4A909770DB2C}"/>
              </a:ext>
            </a:extLst>
          </p:cNvPr>
          <p:cNvGrpSpPr/>
          <p:nvPr/>
        </p:nvGrpSpPr>
        <p:grpSpPr>
          <a:xfrm>
            <a:off x="0" y="4270605"/>
            <a:ext cx="12300855" cy="2587395"/>
            <a:chOff x="0" y="4270605"/>
            <a:chExt cx="12300855" cy="2587395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68DF915F-EF6A-4C5F-886C-4743F18403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95" t="49456" r="13455" b="11773"/>
            <a:stretch/>
          </p:blipFill>
          <p:spPr>
            <a:xfrm>
              <a:off x="9362392" y="5521340"/>
              <a:ext cx="2938463" cy="1188392"/>
            </a:xfrm>
            <a:prstGeom prst="rect">
              <a:avLst/>
            </a:prstGeom>
          </p:spPr>
        </p:pic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49C9488B-2824-4537-B2DE-1027EAC1A499}"/>
                </a:ext>
              </a:extLst>
            </p:cNvPr>
            <p:cNvSpPr/>
            <p:nvPr/>
          </p:nvSpPr>
          <p:spPr>
            <a:xfrm rot="16200000">
              <a:off x="10876894" y="5139337"/>
              <a:ext cx="21067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8B0000"/>
                  </a:solidFill>
                </a:rPr>
                <a:t>Pertussis resurgence</a:t>
              </a:r>
              <a:endParaRPr lang="de-DE" dirty="0">
                <a:solidFill>
                  <a:srgbClr val="8B0000"/>
                </a:solidFill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7417E1F6-28C0-4AA6-91F3-8E74443E357E}"/>
                </a:ext>
              </a:extLst>
            </p:cNvPr>
            <p:cNvSpPr/>
            <p:nvPr/>
          </p:nvSpPr>
          <p:spPr>
            <a:xfrm>
              <a:off x="0" y="6698345"/>
              <a:ext cx="12192000" cy="159655"/>
            </a:xfrm>
            <a:prstGeom prst="rect">
              <a:avLst/>
            </a:prstGeom>
            <a:solidFill>
              <a:srgbClr val="8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3F11B901-2AB1-49DB-8188-5C301C11E177}"/>
              </a:ext>
            </a:extLst>
          </p:cNvPr>
          <p:cNvGrpSpPr/>
          <p:nvPr/>
        </p:nvGrpSpPr>
        <p:grpSpPr>
          <a:xfrm>
            <a:off x="9253537" y="4270605"/>
            <a:ext cx="2938463" cy="2439127"/>
            <a:chOff x="9253537" y="4270605"/>
            <a:chExt cx="2938463" cy="2439127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AE501FC5-21CB-4741-8701-90E3269D7B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95" t="49456" r="13455" b="11773"/>
            <a:stretch/>
          </p:blipFill>
          <p:spPr>
            <a:xfrm>
              <a:off x="9253537" y="5521340"/>
              <a:ext cx="2938463" cy="1188392"/>
            </a:xfrm>
            <a:prstGeom prst="rect">
              <a:avLst/>
            </a:prstGeom>
          </p:spPr>
        </p:pic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4834478B-95CE-4596-B1BB-7CB2B76E1091}"/>
                </a:ext>
              </a:extLst>
            </p:cNvPr>
            <p:cNvSpPr/>
            <p:nvPr/>
          </p:nvSpPr>
          <p:spPr>
            <a:xfrm rot="16200000">
              <a:off x="10876894" y="5139337"/>
              <a:ext cx="21067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8B0000"/>
                  </a:solidFill>
                </a:rPr>
                <a:t>Pertussis resurgence</a:t>
              </a:r>
              <a:endParaRPr lang="de-DE" dirty="0">
                <a:solidFill>
                  <a:srgbClr val="8B0000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C6CC6-478D-4F3C-AAFD-99DB6FD40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Short term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6B79E3-E86C-4058-A680-46461E96F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90" y="2359303"/>
            <a:ext cx="5392845" cy="3985650"/>
          </a:xfrm>
          <a:ln w="28575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87A22B-0413-4DF1-83DE-84EF90422E7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366" y="2359304"/>
            <a:ext cx="5392845" cy="3985649"/>
          </a:xfrm>
          <a:prstGeom prst="rect">
            <a:avLst/>
          </a:prstGeom>
          <a:ln w="28575"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094C57-8424-440E-A00F-372AE7352377}"/>
              </a:ext>
            </a:extLst>
          </p:cNvPr>
          <p:cNvSpPr txBox="1"/>
          <p:nvPr/>
        </p:nvSpPr>
        <p:spPr>
          <a:xfrm>
            <a:off x="6765840" y="1701561"/>
            <a:ext cx="4661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0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Population: 10,000</a:t>
            </a:r>
          </a:p>
          <a:p>
            <a:r>
              <a:rPr lang="de-AT" sz="20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Number of people </a:t>
            </a:r>
            <a:r>
              <a:rPr lang="de-AT" sz="2000" dirty="0" err="1">
                <a:solidFill>
                  <a:schemeClr val="bg2">
                    <a:lumMod val="10000"/>
                  </a:schemeClr>
                </a:solidFill>
                <a:latin typeface="+mj-lt"/>
              </a:rPr>
              <a:t>who</a:t>
            </a:r>
            <a:r>
              <a:rPr lang="de-AT" sz="20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chemeClr val="bg2">
                    <a:lumMod val="10000"/>
                  </a:schemeClr>
                </a:solidFill>
                <a:latin typeface="+mj-lt"/>
              </a:rPr>
              <a:t>were</a:t>
            </a:r>
            <a:r>
              <a:rPr lang="de-AT" sz="20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 infected during the first 500 days of the outbreak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4648CEA6-D02A-45A8-8B10-DBC932FEB8F1}"/>
              </a:ext>
            </a:extLst>
          </p:cNvPr>
          <p:cNvSpPr txBox="1"/>
          <p:nvPr/>
        </p:nvSpPr>
        <p:spPr>
          <a:xfrm>
            <a:off x="845127" y="1322274"/>
            <a:ext cx="5791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 err="1">
                <a:solidFill>
                  <a:schemeClr val="bg2">
                    <a:lumMod val="10000"/>
                  </a:schemeClr>
                </a:solidFill>
                <a:latin typeface="+mj-lt"/>
              </a:rPr>
              <a:t>Determining</a:t>
            </a:r>
            <a:r>
              <a:rPr lang="de-AT" sz="24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 </a:t>
            </a:r>
            <a:r>
              <a:rPr lang="de-AT" sz="2400" dirty="0" err="1">
                <a:solidFill>
                  <a:schemeClr val="bg2">
                    <a:lumMod val="10000"/>
                  </a:schemeClr>
                </a:solidFill>
                <a:latin typeface="+mj-lt"/>
              </a:rPr>
              <a:t>vaccination</a:t>
            </a:r>
            <a:r>
              <a:rPr lang="de-AT" sz="24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 </a:t>
            </a:r>
            <a:r>
              <a:rPr lang="de-AT" sz="2400" dirty="0" err="1">
                <a:solidFill>
                  <a:schemeClr val="bg2">
                    <a:lumMod val="10000"/>
                  </a:schemeClr>
                </a:solidFill>
                <a:latin typeface="+mj-lt"/>
              </a:rPr>
              <a:t>coverage</a:t>
            </a:r>
            <a:r>
              <a:rPr lang="de-AT" sz="24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 </a:t>
            </a:r>
            <a:r>
              <a:rPr lang="de-AT" sz="2400" dirty="0" err="1">
                <a:solidFill>
                  <a:schemeClr val="bg2">
                    <a:lumMod val="10000"/>
                  </a:schemeClr>
                </a:solidFill>
                <a:latin typeface="+mj-lt"/>
              </a:rPr>
              <a:t>rates</a:t>
            </a:r>
            <a:endParaRPr lang="de-AT" sz="2400" dirty="0">
              <a:solidFill>
                <a:schemeClr val="bg2">
                  <a:lumMod val="1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0712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003BEE5-5566-450B-84EC-4A909770DB2C}"/>
              </a:ext>
            </a:extLst>
          </p:cNvPr>
          <p:cNvGrpSpPr/>
          <p:nvPr/>
        </p:nvGrpSpPr>
        <p:grpSpPr>
          <a:xfrm>
            <a:off x="0" y="4270605"/>
            <a:ext cx="12300855" cy="2587395"/>
            <a:chOff x="0" y="4270605"/>
            <a:chExt cx="12300855" cy="2587395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68DF915F-EF6A-4C5F-886C-4743F18403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95" t="49456" r="13455" b="11773"/>
            <a:stretch/>
          </p:blipFill>
          <p:spPr>
            <a:xfrm>
              <a:off x="9362392" y="5521340"/>
              <a:ext cx="2938463" cy="1188392"/>
            </a:xfrm>
            <a:prstGeom prst="rect">
              <a:avLst/>
            </a:prstGeom>
          </p:spPr>
        </p:pic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49C9488B-2824-4537-B2DE-1027EAC1A499}"/>
                </a:ext>
              </a:extLst>
            </p:cNvPr>
            <p:cNvSpPr/>
            <p:nvPr/>
          </p:nvSpPr>
          <p:spPr>
            <a:xfrm rot="16200000">
              <a:off x="10876894" y="5139337"/>
              <a:ext cx="21067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8B0000"/>
                  </a:solidFill>
                </a:rPr>
                <a:t>Pertussis resurgence</a:t>
              </a:r>
              <a:endParaRPr lang="de-DE" dirty="0">
                <a:solidFill>
                  <a:srgbClr val="8B0000"/>
                </a:solidFill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7417E1F6-28C0-4AA6-91F3-8E74443E357E}"/>
                </a:ext>
              </a:extLst>
            </p:cNvPr>
            <p:cNvSpPr/>
            <p:nvPr/>
          </p:nvSpPr>
          <p:spPr>
            <a:xfrm>
              <a:off x="0" y="6698345"/>
              <a:ext cx="12192000" cy="159655"/>
            </a:xfrm>
            <a:prstGeom prst="rect">
              <a:avLst/>
            </a:prstGeom>
            <a:solidFill>
              <a:srgbClr val="8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1B0311AB-32A9-4EAC-8370-2FEBB82F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Cost</a:t>
            </a:r>
            <a:r>
              <a:rPr lang="de-AT" dirty="0"/>
              <a:t> </a:t>
            </a:r>
            <a:r>
              <a:rPr lang="de-AT" dirty="0" err="1"/>
              <a:t>function</a:t>
            </a:r>
            <a:r>
              <a:rPr lang="de-AT" dirty="0"/>
              <a:t> and initial conditions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C79B5F-7E12-4ECD-AFCD-6BC20EED4D59}"/>
                  </a:ext>
                </a:extLst>
              </p:cNvPr>
              <p:cNvSpPr txBox="1"/>
              <p:nvPr/>
            </p:nvSpPr>
            <p:spPr>
              <a:xfrm>
                <a:off x="1662002" y="2104643"/>
                <a:ext cx="489430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de-AT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de-A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AT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de-AT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A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AT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AT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A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AT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AT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de-A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AT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de-A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AT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de-AT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AT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de-AT" sz="28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C79B5F-7E12-4ECD-AFCD-6BC20EED4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002" y="2104643"/>
                <a:ext cx="489430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9BA7863-9758-4E35-8AC7-9B9E1739F2FC}"/>
                  </a:ext>
                </a:extLst>
              </p:cNvPr>
              <p:cNvSpPr txBox="1"/>
              <p:nvPr/>
            </p:nvSpPr>
            <p:spPr>
              <a:xfrm>
                <a:off x="5486348" y="3317670"/>
                <a:ext cx="5286768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AT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de-AT" dirty="0"/>
                  <a:t>	expected_gain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A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de-AT" dirty="0"/>
                  <a:t>	percieved cost due to vaccination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A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AT" dirty="0"/>
                  <a:t>	percieved cost due to infection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A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AT" dirty="0"/>
                  <a:t>	infection level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A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de-AT" dirty="0"/>
                  <a:t>	coverage level</a:t>
                </a:r>
              </a:p>
              <a:p>
                <a14:m>
                  <m:oMath xmlns:m="http://schemas.openxmlformats.org/officeDocument/2006/math">
                    <m:r>
                      <a:rPr lang="de-AT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AT" dirty="0"/>
                  <a:t>	risk of getting infected when there is contact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9BA7863-9758-4E35-8AC7-9B9E1739F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348" y="3317670"/>
                <a:ext cx="5286768" cy="1754326"/>
              </a:xfrm>
              <a:prstGeom prst="rect">
                <a:avLst/>
              </a:prstGeom>
              <a:blipFill>
                <a:blip r:embed="rId4"/>
                <a:stretch>
                  <a:fillRect t="-1736" r="-346" b="-45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2906E9BA-13C2-4E61-9FB6-85ED1046FE48}"/>
              </a:ext>
            </a:extLst>
          </p:cNvPr>
          <p:cNvSpPr txBox="1"/>
          <p:nvPr/>
        </p:nvSpPr>
        <p:spPr>
          <a:xfrm>
            <a:off x="845127" y="6186071"/>
            <a:ext cx="7218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/>
              <a:t>Bauch</a:t>
            </a:r>
            <a:r>
              <a:rPr lang="en-GB" sz="1400" dirty="0"/>
              <a:t> &amp; Earn (2004). Vaccination and the theory of games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2D2A824-FBB7-498D-A2A7-B4CED3983CDF}"/>
              </a:ext>
            </a:extLst>
          </p:cNvPr>
          <p:cNvGrpSpPr/>
          <p:nvPr/>
        </p:nvGrpSpPr>
        <p:grpSpPr>
          <a:xfrm>
            <a:off x="1837615" y="4715632"/>
            <a:ext cx="2946332" cy="692077"/>
            <a:chOff x="1662002" y="3595337"/>
            <a:chExt cx="2946332" cy="69207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17">
                  <a:extLst>
                    <a:ext uri="{FF2B5EF4-FFF2-40B4-BE49-F238E27FC236}">
                      <a16:creationId xmlns:a16="http://schemas.microsoft.com/office/drawing/2014/main" id="{D30F1D03-5889-4AC1-81A4-0F863ADC10A1}"/>
                    </a:ext>
                  </a:extLst>
                </p:cNvPr>
                <p:cNvSpPr txBox="1"/>
                <p:nvPr/>
              </p:nvSpPr>
              <p:spPr>
                <a:xfrm>
                  <a:off x="1662002" y="3595337"/>
                  <a:ext cx="2946332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de-AT" sz="20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de-A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GB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 </m:t>
                        </m:r>
                        <m:r>
                          <m:rPr>
                            <m:sty m:val="p"/>
                          </m:rPr>
                          <a:rPr lang="en-GB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vaccinate</m:t>
                        </m:r>
                      </m:oMath>
                    </m:oMathPara>
                  </a14:m>
                  <a:endParaRPr lang="de-AT" sz="2000" dirty="0"/>
                </a:p>
              </p:txBody>
            </p:sp>
          </mc:Choice>
          <mc:Fallback>
            <p:sp>
              <p:nvSpPr>
                <p:cNvPr id="10" name="TextBox 17">
                  <a:extLst>
                    <a:ext uri="{FF2B5EF4-FFF2-40B4-BE49-F238E27FC236}">
                      <a16:creationId xmlns:a16="http://schemas.microsoft.com/office/drawing/2014/main" id="{D30F1D03-5889-4AC1-81A4-0F863ADC10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2002" y="3595337"/>
                  <a:ext cx="2946332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2893" b="-6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7">
                  <a:extLst>
                    <a:ext uri="{FF2B5EF4-FFF2-40B4-BE49-F238E27FC236}">
                      <a16:creationId xmlns:a16="http://schemas.microsoft.com/office/drawing/2014/main" id="{FBBED81F-680D-4A6A-A777-D209EB212BF3}"/>
                    </a:ext>
                  </a:extLst>
                </p:cNvPr>
                <p:cNvSpPr txBox="1"/>
                <p:nvPr/>
              </p:nvSpPr>
              <p:spPr>
                <a:xfrm>
                  <a:off x="1662002" y="3979637"/>
                  <a:ext cx="2946332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de-AT" sz="200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de-AT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GB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r>
                          <m:rPr>
                            <m:sty m:val="p"/>
                          </m:rPr>
                          <a:rPr lang="en-GB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do</m:t>
                        </m:r>
                        <m:r>
                          <a:rPr lang="en-GB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GB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not</m:t>
                        </m:r>
                        <m:r>
                          <a:rPr lang="en-GB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GB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vaccinate</m:t>
                        </m:r>
                      </m:oMath>
                    </m:oMathPara>
                  </a14:m>
                  <a:endParaRPr lang="de-AT" sz="2000" dirty="0"/>
                </a:p>
              </p:txBody>
            </p:sp>
          </mc:Choice>
          <mc:Fallback>
            <p:sp>
              <p:nvSpPr>
                <p:cNvPr id="11" name="TextBox 17">
                  <a:extLst>
                    <a:ext uri="{FF2B5EF4-FFF2-40B4-BE49-F238E27FC236}">
                      <a16:creationId xmlns:a16="http://schemas.microsoft.com/office/drawing/2014/main" id="{FBBED81F-680D-4A6A-A777-D209EB212B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2002" y="3979637"/>
                  <a:ext cx="2946332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2893" b="-8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70501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003BEE5-5566-450B-84EC-4A909770DB2C}"/>
              </a:ext>
            </a:extLst>
          </p:cNvPr>
          <p:cNvGrpSpPr/>
          <p:nvPr/>
        </p:nvGrpSpPr>
        <p:grpSpPr>
          <a:xfrm>
            <a:off x="0" y="4270605"/>
            <a:ext cx="12300855" cy="2587395"/>
            <a:chOff x="0" y="4270605"/>
            <a:chExt cx="12300855" cy="2587395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68DF915F-EF6A-4C5F-886C-4743F18403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95" t="49456" r="13455" b="11773"/>
            <a:stretch/>
          </p:blipFill>
          <p:spPr>
            <a:xfrm>
              <a:off x="9362392" y="5521340"/>
              <a:ext cx="2938463" cy="1188392"/>
            </a:xfrm>
            <a:prstGeom prst="rect">
              <a:avLst/>
            </a:prstGeom>
          </p:spPr>
        </p:pic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49C9488B-2824-4537-B2DE-1027EAC1A499}"/>
                </a:ext>
              </a:extLst>
            </p:cNvPr>
            <p:cNvSpPr/>
            <p:nvPr/>
          </p:nvSpPr>
          <p:spPr>
            <a:xfrm rot="16200000">
              <a:off x="10876894" y="5139337"/>
              <a:ext cx="21067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8B0000"/>
                  </a:solidFill>
                </a:rPr>
                <a:t>Pertussis resurgence</a:t>
              </a:r>
              <a:endParaRPr lang="de-DE" dirty="0">
                <a:solidFill>
                  <a:srgbClr val="8B0000"/>
                </a:solidFill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7417E1F6-28C0-4AA6-91F3-8E74443E357E}"/>
                </a:ext>
              </a:extLst>
            </p:cNvPr>
            <p:cNvSpPr/>
            <p:nvPr/>
          </p:nvSpPr>
          <p:spPr>
            <a:xfrm>
              <a:off x="0" y="6698345"/>
              <a:ext cx="12192000" cy="159655"/>
            </a:xfrm>
            <a:prstGeom prst="rect">
              <a:avLst/>
            </a:prstGeom>
            <a:solidFill>
              <a:srgbClr val="8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831F9EC-33A9-4FDF-8C60-4DD6CDF3AA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527" y="1662566"/>
            <a:ext cx="6534865" cy="4829674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689FD84-2908-4B87-8415-1429213C6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Vaccination scares</a:t>
            </a:r>
          </a:p>
        </p:txBody>
      </p:sp>
    </p:spTree>
    <p:extLst>
      <p:ext uri="{BB962C8B-B14F-4D97-AF65-F5344CB8AC3E}">
        <p14:creationId xmlns:p14="http://schemas.microsoft.com/office/powerpoint/2010/main" val="30310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003BEE5-5566-450B-84EC-4A909770DB2C}"/>
              </a:ext>
            </a:extLst>
          </p:cNvPr>
          <p:cNvGrpSpPr/>
          <p:nvPr/>
        </p:nvGrpSpPr>
        <p:grpSpPr>
          <a:xfrm>
            <a:off x="0" y="4270605"/>
            <a:ext cx="12300855" cy="2587395"/>
            <a:chOff x="0" y="4270605"/>
            <a:chExt cx="12300855" cy="2587395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68DF915F-EF6A-4C5F-886C-4743F18403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95" t="49456" r="13455" b="11773"/>
            <a:stretch/>
          </p:blipFill>
          <p:spPr>
            <a:xfrm>
              <a:off x="9362392" y="5521340"/>
              <a:ext cx="2938463" cy="1188392"/>
            </a:xfrm>
            <a:prstGeom prst="rect">
              <a:avLst/>
            </a:prstGeom>
          </p:spPr>
        </p:pic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49C9488B-2824-4537-B2DE-1027EAC1A499}"/>
                </a:ext>
              </a:extLst>
            </p:cNvPr>
            <p:cNvSpPr/>
            <p:nvPr/>
          </p:nvSpPr>
          <p:spPr>
            <a:xfrm rot="16200000">
              <a:off x="10876894" y="5139337"/>
              <a:ext cx="21067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8B0000"/>
                  </a:solidFill>
                </a:rPr>
                <a:t>Pertussis resurgence</a:t>
              </a:r>
              <a:endParaRPr lang="de-DE" dirty="0">
                <a:solidFill>
                  <a:srgbClr val="8B0000"/>
                </a:solidFill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7417E1F6-28C0-4AA6-91F3-8E74443E357E}"/>
                </a:ext>
              </a:extLst>
            </p:cNvPr>
            <p:cNvSpPr/>
            <p:nvPr/>
          </p:nvSpPr>
          <p:spPr>
            <a:xfrm>
              <a:off x="0" y="6698345"/>
              <a:ext cx="12192000" cy="159655"/>
            </a:xfrm>
            <a:prstGeom prst="rect">
              <a:avLst/>
            </a:prstGeom>
            <a:solidFill>
              <a:srgbClr val="8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0689FD84-2908-4B87-8415-1429213C6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Vaccination scares</a:t>
            </a:r>
          </a:p>
        </p:txBody>
      </p:sp>
      <p:pic>
        <p:nvPicPr>
          <p:cNvPr id="1026" name="Picture 2" descr="Bildergebnis fÃ¼r trump vaccination twitter">
            <a:extLst>
              <a:ext uri="{FF2B5EF4-FFF2-40B4-BE49-F238E27FC236}">
                <a16:creationId xmlns:a16="http://schemas.microsoft.com/office/drawing/2014/main" id="{ED94EC45-1D0D-40EB-AF78-413851B87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275" y="1557438"/>
            <a:ext cx="8289450" cy="42340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934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003BEE5-5566-450B-84EC-4A909770DB2C}"/>
              </a:ext>
            </a:extLst>
          </p:cNvPr>
          <p:cNvGrpSpPr/>
          <p:nvPr/>
        </p:nvGrpSpPr>
        <p:grpSpPr>
          <a:xfrm>
            <a:off x="0" y="4270605"/>
            <a:ext cx="12300855" cy="2587395"/>
            <a:chOff x="0" y="4270605"/>
            <a:chExt cx="12300855" cy="2587395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68DF915F-EF6A-4C5F-886C-4743F18403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95" t="49456" r="13455" b="11773"/>
            <a:stretch/>
          </p:blipFill>
          <p:spPr>
            <a:xfrm>
              <a:off x="9362392" y="5521340"/>
              <a:ext cx="2938463" cy="1188392"/>
            </a:xfrm>
            <a:prstGeom prst="rect">
              <a:avLst/>
            </a:prstGeom>
          </p:spPr>
        </p:pic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49C9488B-2824-4537-B2DE-1027EAC1A499}"/>
                </a:ext>
              </a:extLst>
            </p:cNvPr>
            <p:cNvSpPr/>
            <p:nvPr/>
          </p:nvSpPr>
          <p:spPr>
            <a:xfrm rot="16200000">
              <a:off x="10876894" y="5139337"/>
              <a:ext cx="21067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8B0000"/>
                  </a:solidFill>
                </a:rPr>
                <a:t>Pertussis resurgence</a:t>
              </a:r>
              <a:endParaRPr lang="de-DE" dirty="0">
                <a:solidFill>
                  <a:srgbClr val="8B0000"/>
                </a:solidFill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7417E1F6-28C0-4AA6-91F3-8E74443E357E}"/>
                </a:ext>
              </a:extLst>
            </p:cNvPr>
            <p:cNvSpPr/>
            <p:nvPr/>
          </p:nvSpPr>
          <p:spPr>
            <a:xfrm>
              <a:off x="0" y="6698345"/>
              <a:ext cx="12192000" cy="159655"/>
            </a:xfrm>
            <a:prstGeom prst="rect">
              <a:avLst/>
            </a:prstGeom>
            <a:solidFill>
              <a:srgbClr val="8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3F11B901-2AB1-49DB-8188-5C301C11E177}"/>
              </a:ext>
            </a:extLst>
          </p:cNvPr>
          <p:cNvGrpSpPr/>
          <p:nvPr/>
        </p:nvGrpSpPr>
        <p:grpSpPr>
          <a:xfrm>
            <a:off x="9253537" y="4270605"/>
            <a:ext cx="2938463" cy="2439127"/>
            <a:chOff x="9253537" y="4270605"/>
            <a:chExt cx="2938463" cy="2439127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AE501FC5-21CB-4741-8701-90E3269D7B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95" t="49456" r="13455" b="11773"/>
            <a:stretch/>
          </p:blipFill>
          <p:spPr>
            <a:xfrm>
              <a:off x="9253537" y="5521340"/>
              <a:ext cx="2938463" cy="1188392"/>
            </a:xfrm>
            <a:prstGeom prst="rect">
              <a:avLst/>
            </a:prstGeom>
          </p:spPr>
        </p:pic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4834478B-95CE-4596-B1BB-7CB2B76E1091}"/>
                </a:ext>
              </a:extLst>
            </p:cNvPr>
            <p:cNvSpPr/>
            <p:nvPr/>
          </p:nvSpPr>
          <p:spPr>
            <a:xfrm rot="16200000">
              <a:off x="10876894" y="5139337"/>
              <a:ext cx="21067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8B0000"/>
                  </a:solidFill>
                </a:rPr>
                <a:t>Pertussis resurgence</a:t>
              </a:r>
              <a:endParaRPr lang="de-DE" dirty="0">
                <a:solidFill>
                  <a:srgbClr val="8B0000"/>
                </a:solidFill>
              </a:endParaRPr>
            </a:p>
          </p:txBody>
        </p:sp>
      </p:grpSp>
      <p:pic>
        <p:nvPicPr>
          <p:cNvPr id="17" name="Content Placeholder 10">
            <a:extLst>
              <a:ext uri="{FF2B5EF4-FFF2-40B4-BE49-F238E27FC236}">
                <a16:creationId xmlns:a16="http://schemas.microsoft.com/office/drawing/2014/main" id="{D721C8BE-A814-4F0E-B6AD-8BBAC0C8A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365" y="2507225"/>
            <a:ext cx="5392846" cy="3985650"/>
          </a:xfrm>
          <a:ln w="38100"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3587EE-8613-4177-8323-FE3CFFBD9B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89" y="2507225"/>
            <a:ext cx="5392846" cy="3985650"/>
          </a:xfrm>
          <a:prstGeom prst="rect">
            <a:avLst/>
          </a:prstGeom>
          <a:ln w="38100">
            <a:noFill/>
          </a:ln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078F45F-6791-4EEE-A181-7ECD0A803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AT" dirty="0"/>
              <a:t>Long term analysis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8BC875-A9E7-4391-BCA6-E514F34B214E}"/>
              </a:ext>
            </a:extLst>
          </p:cNvPr>
          <p:cNvSpPr txBox="1"/>
          <p:nvPr/>
        </p:nvSpPr>
        <p:spPr>
          <a:xfrm>
            <a:off x="8891788" y="1992810"/>
            <a:ext cx="22107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0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Population: 10,000</a:t>
            </a:r>
          </a:p>
          <a:p>
            <a:endParaRPr lang="de-AT" sz="2000" dirty="0">
              <a:solidFill>
                <a:schemeClr val="bg2">
                  <a:lumMod val="1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8489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003BEE5-5566-450B-84EC-4A909770DB2C}"/>
              </a:ext>
            </a:extLst>
          </p:cNvPr>
          <p:cNvGrpSpPr/>
          <p:nvPr/>
        </p:nvGrpSpPr>
        <p:grpSpPr>
          <a:xfrm>
            <a:off x="0" y="4270605"/>
            <a:ext cx="12300855" cy="2587395"/>
            <a:chOff x="0" y="4270605"/>
            <a:chExt cx="12300855" cy="2587395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68DF915F-EF6A-4C5F-886C-4743F18403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95" t="49456" r="13455" b="11773"/>
            <a:stretch/>
          </p:blipFill>
          <p:spPr>
            <a:xfrm>
              <a:off x="9362392" y="5521340"/>
              <a:ext cx="2938463" cy="1188392"/>
            </a:xfrm>
            <a:prstGeom prst="rect">
              <a:avLst/>
            </a:prstGeom>
          </p:spPr>
        </p:pic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49C9488B-2824-4537-B2DE-1027EAC1A499}"/>
                </a:ext>
              </a:extLst>
            </p:cNvPr>
            <p:cNvSpPr/>
            <p:nvPr/>
          </p:nvSpPr>
          <p:spPr>
            <a:xfrm rot="16200000">
              <a:off x="10876894" y="5139337"/>
              <a:ext cx="21067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8B0000"/>
                  </a:solidFill>
                </a:rPr>
                <a:t>Pertussis resurgence</a:t>
              </a:r>
              <a:endParaRPr lang="de-DE" dirty="0">
                <a:solidFill>
                  <a:srgbClr val="8B0000"/>
                </a:solidFill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7417E1F6-28C0-4AA6-91F3-8E74443E357E}"/>
                </a:ext>
              </a:extLst>
            </p:cNvPr>
            <p:cNvSpPr/>
            <p:nvPr/>
          </p:nvSpPr>
          <p:spPr>
            <a:xfrm>
              <a:off x="0" y="6698345"/>
              <a:ext cx="12192000" cy="159655"/>
            </a:xfrm>
            <a:prstGeom prst="rect">
              <a:avLst/>
            </a:prstGeom>
            <a:solidFill>
              <a:srgbClr val="8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0689FD84-2908-4B87-8415-1429213C6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Summary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AD44A7-DD29-4E6C-AD5C-90BD62C321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491" y="379405"/>
            <a:ext cx="3730370" cy="2756977"/>
          </a:xfrm>
          <a:prstGeom prst="rect">
            <a:avLst/>
          </a:prstGeom>
          <a:ln w="38100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2785A3-BB5B-4635-A8BC-089EB1D9DEE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91" y="3016193"/>
            <a:ext cx="4645144" cy="3433051"/>
          </a:xfrm>
          <a:prstGeom prst="rect">
            <a:avLst/>
          </a:prstGeom>
          <a:ln w="28575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F4C807-AD6B-4A4C-8A54-50533CE1E8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538" y="3284650"/>
            <a:ext cx="4340080" cy="3207590"/>
          </a:xfrm>
          <a:prstGeom prst="rect">
            <a:avLst/>
          </a:prstGeom>
          <a:ln w="38100">
            <a:noFill/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B2D55423-57CD-464B-B9D9-2A81DFF965D5}"/>
              </a:ext>
            </a:extLst>
          </p:cNvPr>
          <p:cNvSpPr txBox="1"/>
          <p:nvPr/>
        </p:nvSpPr>
        <p:spPr>
          <a:xfrm>
            <a:off x="3637591" y="2237833"/>
            <a:ext cx="15744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rgbClr val="8B0000"/>
                </a:solidFill>
              </a:rPr>
              <a:t>92%</a:t>
            </a:r>
          </a:p>
        </p:txBody>
      </p:sp>
    </p:spTree>
    <p:extLst>
      <p:ext uri="{BB962C8B-B14F-4D97-AF65-F5344CB8AC3E}">
        <p14:creationId xmlns:p14="http://schemas.microsoft.com/office/powerpoint/2010/main" val="1949054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003BEE5-5566-450B-84EC-4A909770DB2C}"/>
              </a:ext>
            </a:extLst>
          </p:cNvPr>
          <p:cNvGrpSpPr/>
          <p:nvPr/>
        </p:nvGrpSpPr>
        <p:grpSpPr>
          <a:xfrm>
            <a:off x="0" y="4270605"/>
            <a:ext cx="12300855" cy="2587395"/>
            <a:chOff x="0" y="4270605"/>
            <a:chExt cx="12300855" cy="2587395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68DF915F-EF6A-4C5F-886C-4743F18403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95" t="49456" r="13455" b="11773"/>
            <a:stretch/>
          </p:blipFill>
          <p:spPr>
            <a:xfrm>
              <a:off x="9362392" y="5521340"/>
              <a:ext cx="2938463" cy="1188392"/>
            </a:xfrm>
            <a:prstGeom prst="rect">
              <a:avLst/>
            </a:prstGeom>
          </p:spPr>
        </p:pic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49C9488B-2824-4537-B2DE-1027EAC1A499}"/>
                </a:ext>
              </a:extLst>
            </p:cNvPr>
            <p:cNvSpPr/>
            <p:nvPr/>
          </p:nvSpPr>
          <p:spPr>
            <a:xfrm rot="16200000">
              <a:off x="10876894" y="5139337"/>
              <a:ext cx="21067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8B0000"/>
                  </a:solidFill>
                </a:rPr>
                <a:t>Pertussis resurgence</a:t>
              </a:r>
              <a:endParaRPr lang="de-DE" dirty="0">
                <a:solidFill>
                  <a:srgbClr val="8B0000"/>
                </a:solidFill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7417E1F6-28C0-4AA6-91F3-8E74443E357E}"/>
                </a:ext>
              </a:extLst>
            </p:cNvPr>
            <p:cNvSpPr/>
            <p:nvPr/>
          </p:nvSpPr>
          <p:spPr>
            <a:xfrm>
              <a:off x="0" y="6698345"/>
              <a:ext cx="12192000" cy="159655"/>
            </a:xfrm>
            <a:prstGeom prst="rect">
              <a:avLst/>
            </a:prstGeom>
            <a:solidFill>
              <a:srgbClr val="8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0689FD84-2908-4B87-8415-1429213C6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Additional </a:t>
            </a:r>
            <a:r>
              <a:rPr lang="de-AT" dirty="0" err="1"/>
              <a:t>graphs</a:t>
            </a:r>
            <a:r>
              <a:rPr lang="de-AT" dirty="0"/>
              <a:t>: </a:t>
            </a:r>
            <a:r>
              <a:rPr lang="de-AT" dirty="0" err="1"/>
              <a:t>runtime</a:t>
            </a:r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4B81C49-161C-4A10-B404-27A649890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00" y="2012272"/>
            <a:ext cx="5040000" cy="37248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AA5FF34-94DD-4FB6-8B12-12FB04D36E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335" y="2012266"/>
            <a:ext cx="5040000" cy="372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06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003BEE5-5566-450B-84EC-4A909770DB2C}"/>
              </a:ext>
            </a:extLst>
          </p:cNvPr>
          <p:cNvGrpSpPr/>
          <p:nvPr/>
        </p:nvGrpSpPr>
        <p:grpSpPr>
          <a:xfrm>
            <a:off x="0" y="4270605"/>
            <a:ext cx="12300855" cy="2587395"/>
            <a:chOff x="0" y="4270605"/>
            <a:chExt cx="12300855" cy="2587395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68DF915F-EF6A-4C5F-886C-4743F18403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95" t="49456" r="13455" b="11773"/>
            <a:stretch/>
          </p:blipFill>
          <p:spPr>
            <a:xfrm>
              <a:off x="9362392" y="5521340"/>
              <a:ext cx="2938463" cy="1188392"/>
            </a:xfrm>
            <a:prstGeom prst="rect">
              <a:avLst/>
            </a:prstGeom>
          </p:spPr>
        </p:pic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49C9488B-2824-4537-B2DE-1027EAC1A499}"/>
                </a:ext>
              </a:extLst>
            </p:cNvPr>
            <p:cNvSpPr/>
            <p:nvPr/>
          </p:nvSpPr>
          <p:spPr>
            <a:xfrm rot="16200000">
              <a:off x="10876894" y="5139337"/>
              <a:ext cx="21067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8B0000"/>
                  </a:solidFill>
                </a:rPr>
                <a:t>Pertussis resurgence</a:t>
              </a:r>
              <a:endParaRPr lang="de-DE" dirty="0">
                <a:solidFill>
                  <a:srgbClr val="8B0000"/>
                </a:solidFill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7417E1F6-28C0-4AA6-91F3-8E74443E357E}"/>
                </a:ext>
              </a:extLst>
            </p:cNvPr>
            <p:cNvSpPr/>
            <p:nvPr/>
          </p:nvSpPr>
          <p:spPr>
            <a:xfrm>
              <a:off x="0" y="6698345"/>
              <a:ext cx="12192000" cy="159655"/>
            </a:xfrm>
            <a:prstGeom prst="rect">
              <a:avLst/>
            </a:prstGeom>
            <a:solidFill>
              <a:srgbClr val="8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0689FD84-2908-4B87-8415-1429213C6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Additional </a:t>
            </a:r>
            <a:r>
              <a:rPr lang="de-AT" dirty="0" err="1"/>
              <a:t>graphs</a:t>
            </a:r>
            <a:r>
              <a:rPr lang="de-AT" dirty="0"/>
              <a:t>: real </a:t>
            </a:r>
            <a:r>
              <a:rPr lang="de-AT" dirty="0" err="1"/>
              <a:t>data</a:t>
            </a:r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FFF3A62-8E04-4E27-9DC1-861D0E62E3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57" y="1601168"/>
            <a:ext cx="5877368" cy="462453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0A36BD0-9AB9-4B37-9B97-17819CC570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535" y="1691323"/>
            <a:ext cx="4387467" cy="453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562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003BEE5-5566-450B-84EC-4A909770DB2C}"/>
              </a:ext>
            </a:extLst>
          </p:cNvPr>
          <p:cNvGrpSpPr/>
          <p:nvPr/>
        </p:nvGrpSpPr>
        <p:grpSpPr>
          <a:xfrm>
            <a:off x="0" y="4270605"/>
            <a:ext cx="12300855" cy="2587395"/>
            <a:chOff x="0" y="4270605"/>
            <a:chExt cx="12300855" cy="2587395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68DF915F-EF6A-4C5F-886C-4743F18403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95" t="49456" r="13455" b="11773"/>
            <a:stretch/>
          </p:blipFill>
          <p:spPr>
            <a:xfrm>
              <a:off x="9362392" y="5521340"/>
              <a:ext cx="2938463" cy="1188392"/>
            </a:xfrm>
            <a:prstGeom prst="rect">
              <a:avLst/>
            </a:prstGeom>
          </p:spPr>
        </p:pic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49C9488B-2824-4537-B2DE-1027EAC1A499}"/>
                </a:ext>
              </a:extLst>
            </p:cNvPr>
            <p:cNvSpPr/>
            <p:nvPr/>
          </p:nvSpPr>
          <p:spPr>
            <a:xfrm rot="16200000">
              <a:off x="10876894" y="5139337"/>
              <a:ext cx="21067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8B0000"/>
                  </a:solidFill>
                </a:rPr>
                <a:t>Pertussis resurgence</a:t>
              </a:r>
              <a:endParaRPr lang="de-DE" dirty="0">
                <a:solidFill>
                  <a:srgbClr val="8B0000"/>
                </a:solidFill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7417E1F6-28C0-4AA6-91F3-8E74443E357E}"/>
                </a:ext>
              </a:extLst>
            </p:cNvPr>
            <p:cNvSpPr/>
            <p:nvPr/>
          </p:nvSpPr>
          <p:spPr>
            <a:xfrm>
              <a:off x="0" y="6698345"/>
              <a:ext cx="12192000" cy="159655"/>
            </a:xfrm>
            <a:prstGeom prst="rect">
              <a:avLst/>
            </a:prstGeom>
            <a:solidFill>
              <a:srgbClr val="8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0689FD84-2908-4B87-8415-1429213C6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Additional </a:t>
            </a:r>
            <a:r>
              <a:rPr lang="de-AT" dirty="0" err="1"/>
              <a:t>graphs</a:t>
            </a:r>
            <a:r>
              <a:rPr lang="de-AT" dirty="0"/>
              <a:t>: </a:t>
            </a:r>
            <a:r>
              <a:rPr lang="de-AT" dirty="0" err="1"/>
              <a:t>vaccination</a:t>
            </a:r>
            <a:r>
              <a:rPr lang="de-AT" dirty="0"/>
              <a:t> </a:t>
            </a:r>
            <a:r>
              <a:rPr lang="de-AT" dirty="0" err="1"/>
              <a:t>scares</a:t>
            </a:r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9150FBC-A1ED-4EAE-9CDC-B4087E41B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521640"/>
            <a:ext cx="5852172" cy="432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93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>
            <a:extLst>
              <a:ext uri="{FF2B5EF4-FFF2-40B4-BE49-F238E27FC236}">
                <a16:creationId xmlns:a16="http://schemas.microsoft.com/office/drawing/2014/main" id="{EBD70014-62F4-475D-BBD4-757C9CF23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</p:spPr>
        <p:txBody>
          <a:bodyPr/>
          <a:lstStyle/>
          <a:p>
            <a:r>
              <a:rPr lang="de-AT" dirty="0" err="1"/>
              <a:t>Recent</a:t>
            </a:r>
            <a:r>
              <a:rPr lang="de-AT" dirty="0"/>
              <a:t> </a:t>
            </a:r>
            <a:r>
              <a:rPr lang="de-AT" dirty="0" err="1"/>
              <a:t>cases</a:t>
            </a:r>
            <a:endParaRPr lang="de-AT" dirty="0"/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89DC8983-C323-4BD3-BC21-F5D6B2662B76}"/>
              </a:ext>
            </a:extLst>
          </p:cNvPr>
          <p:cNvGrpSpPr/>
          <p:nvPr/>
        </p:nvGrpSpPr>
        <p:grpSpPr>
          <a:xfrm>
            <a:off x="0" y="4270605"/>
            <a:ext cx="12300855" cy="2587395"/>
            <a:chOff x="0" y="4270605"/>
            <a:chExt cx="12300855" cy="2587395"/>
          </a:xfrm>
        </p:grpSpPr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A155AAE4-4720-4558-B051-BD4D487F57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95" t="49456" r="13455" b="11773"/>
            <a:stretch/>
          </p:blipFill>
          <p:spPr>
            <a:xfrm>
              <a:off x="9362392" y="5521340"/>
              <a:ext cx="2938463" cy="1188392"/>
            </a:xfrm>
            <a:prstGeom prst="rect">
              <a:avLst/>
            </a:prstGeom>
          </p:spPr>
        </p:pic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18C12BA9-AFBF-45D6-8A48-553A57598738}"/>
                </a:ext>
              </a:extLst>
            </p:cNvPr>
            <p:cNvSpPr/>
            <p:nvPr/>
          </p:nvSpPr>
          <p:spPr>
            <a:xfrm rot="16200000">
              <a:off x="10876894" y="5139337"/>
              <a:ext cx="21067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8B0000"/>
                  </a:solidFill>
                </a:rPr>
                <a:t>Pertussis resurgence</a:t>
              </a:r>
              <a:endParaRPr lang="de-DE" dirty="0">
                <a:solidFill>
                  <a:srgbClr val="8B0000"/>
                </a:solidFill>
              </a:endParaRPr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EAB394A0-E8B4-4EE1-9297-4C01E957CCE0}"/>
                </a:ext>
              </a:extLst>
            </p:cNvPr>
            <p:cNvSpPr/>
            <p:nvPr/>
          </p:nvSpPr>
          <p:spPr>
            <a:xfrm>
              <a:off x="0" y="6698345"/>
              <a:ext cx="12192000" cy="159655"/>
            </a:xfrm>
            <a:prstGeom prst="rect">
              <a:avLst/>
            </a:prstGeom>
            <a:solidFill>
              <a:srgbClr val="8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09295771-C7D2-4376-A304-6FC312543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52679">
            <a:off x="991083" y="1777486"/>
            <a:ext cx="4210092" cy="23096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A69132D6-23E2-4F64-9031-18CDEA7AF3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2176">
            <a:off x="1178289" y="4320772"/>
            <a:ext cx="4212000" cy="10023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B813903F-BE4C-4A31-8EAB-2D02C84B5BC2}"/>
              </a:ext>
            </a:extLst>
          </p:cNvPr>
          <p:cNvCxnSpPr/>
          <p:nvPr/>
        </p:nvCxnSpPr>
        <p:spPr>
          <a:xfrm flipV="1">
            <a:off x="2266950" y="4546600"/>
            <a:ext cx="2717800" cy="268982"/>
          </a:xfrm>
          <a:prstGeom prst="line">
            <a:avLst/>
          </a:prstGeom>
          <a:ln w="12700">
            <a:solidFill>
              <a:srgbClr val="8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487111C-DBE0-4E0F-B9B2-186C1503DBBD}"/>
              </a:ext>
            </a:extLst>
          </p:cNvPr>
          <p:cNvCxnSpPr>
            <a:cxnSpLocks/>
          </p:cNvCxnSpPr>
          <p:nvPr/>
        </p:nvCxnSpPr>
        <p:spPr>
          <a:xfrm flipV="1">
            <a:off x="1270000" y="4914900"/>
            <a:ext cx="1860550" cy="173732"/>
          </a:xfrm>
          <a:prstGeom prst="line">
            <a:avLst/>
          </a:prstGeom>
          <a:ln w="12700">
            <a:solidFill>
              <a:srgbClr val="8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40E01240-7ECD-4982-99F6-4E84FCC949C4}"/>
              </a:ext>
            </a:extLst>
          </p:cNvPr>
          <p:cNvCxnSpPr>
            <a:cxnSpLocks/>
          </p:cNvCxnSpPr>
          <p:nvPr/>
        </p:nvCxnSpPr>
        <p:spPr>
          <a:xfrm flipV="1">
            <a:off x="1276350" y="5068647"/>
            <a:ext cx="2152650" cy="193717"/>
          </a:xfrm>
          <a:prstGeom prst="line">
            <a:avLst/>
          </a:prstGeom>
          <a:ln w="12700">
            <a:solidFill>
              <a:srgbClr val="8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>
            <a:extLst>
              <a:ext uri="{FF2B5EF4-FFF2-40B4-BE49-F238E27FC236}">
                <a16:creationId xmlns:a16="http://schemas.microsoft.com/office/drawing/2014/main" id="{1F19E6F9-6A06-49A8-985E-472E5A0B4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1255">
            <a:off x="5669745" y="1131468"/>
            <a:ext cx="5567403" cy="43291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3B06FFDA-6F2B-4B00-B1D3-957419C8D1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31" y="2942057"/>
            <a:ext cx="6381797" cy="30813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027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0F157007-6E5B-4FE3-B61E-81C3F983E11B}"/>
              </a:ext>
            </a:extLst>
          </p:cNvPr>
          <p:cNvGrpSpPr/>
          <p:nvPr/>
        </p:nvGrpSpPr>
        <p:grpSpPr>
          <a:xfrm>
            <a:off x="0" y="4270605"/>
            <a:ext cx="12300855" cy="2587395"/>
            <a:chOff x="0" y="4270605"/>
            <a:chExt cx="12300855" cy="2587395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C61ABFCF-F389-4F0F-AF48-9BB17D39DB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95" t="49456" r="13455" b="11773"/>
            <a:stretch/>
          </p:blipFill>
          <p:spPr>
            <a:xfrm>
              <a:off x="9362392" y="5521340"/>
              <a:ext cx="2938463" cy="1188392"/>
            </a:xfrm>
            <a:prstGeom prst="rect">
              <a:avLst/>
            </a:prstGeom>
          </p:spPr>
        </p:pic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CF06E3DE-2F51-43F8-BAA3-2540C5239BEB}"/>
                </a:ext>
              </a:extLst>
            </p:cNvPr>
            <p:cNvSpPr/>
            <p:nvPr/>
          </p:nvSpPr>
          <p:spPr>
            <a:xfrm rot="16200000">
              <a:off x="10876894" y="5139337"/>
              <a:ext cx="21067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8B0000"/>
                  </a:solidFill>
                </a:rPr>
                <a:t>Pertussis resurgence</a:t>
              </a:r>
              <a:endParaRPr lang="de-DE" dirty="0">
                <a:solidFill>
                  <a:srgbClr val="8B0000"/>
                </a:solidFill>
              </a:endParaRP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E164E9F8-639B-4410-B643-A759DAB747C9}"/>
                </a:ext>
              </a:extLst>
            </p:cNvPr>
            <p:cNvSpPr/>
            <p:nvPr/>
          </p:nvSpPr>
          <p:spPr>
            <a:xfrm>
              <a:off x="0" y="6698345"/>
              <a:ext cx="12192000" cy="159655"/>
            </a:xfrm>
            <a:prstGeom prst="rect">
              <a:avLst/>
            </a:prstGeom>
            <a:solidFill>
              <a:srgbClr val="8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21D56E82-A18E-46C3-9BC9-A57832AF38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89" y="896143"/>
            <a:ext cx="9791971" cy="5065713"/>
          </a:xfrm>
        </p:spPr>
      </p:pic>
    </p:spTree>
    <p:extLst>
      <p:ext uri="{BB962C8B-B14F-4D97-AF65-F5344CB8AC3E}">
        <p14:creationId xmlns:p14="http://schemas.microsoft.com/office/powerpoint/2010/main" val="441905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1292CBEF-BD79-497A-BC39-ED1D2B8071C8}"/>
              </a:ext>
            </a:extLst>
          </p:cNvPr>
          <p:cNvGrpSpPr/>
          <p:nvPr/>
        </p:nvGrpSpPr>
        <p:grpSpPr>
          <a:xfrm>
            <a:off x="0" y="4270605"/>
            <a:ext cx="12300855" cy="2587395"/>
            <a:chOff x="0" y="4270605"/>
            <a:chExt cx="12300855" cy="2587395"/>
          </a:xfrm>
        </p:grpSpPr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62FB4A6B-B1F9-43DF-870F-43C69E0483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95" t="49456" r="13455" b="11773"/>
            <a:stretch/>
          </p:blipFill>
          <p:spPr>
            <a:xfrm>
              <a:off x="9362392" y="5521340"/>
              <a:ext cx="2938463" cy="1188392"/>
            </a:xfrm>
            <a:prstGeom prst="rect">
              <a:avLst/>
            </a:prstGeom>
          </p:spPr>
        </p:pic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DF0DD9E5-7920-45C9-A6BD-CFBA997C8AE4}"/>
                </a:ext>
              </a:extLst>
            </p:cNvPr>
            <p:cNvSpPr/>
            <p:nvPr/>
          </p:nvSpPr>
          <p:spPr>
            <a:xfrm rot="16200000">
              <a:off x="10876894" y="5139337"/>
              <a:ext cx="21067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8B0000"/>
                  </a:solidFill>
                </a:rPr>
                <a:t>Pertussis resurgence</a:t>
              </a:r>
              <a:endParaRPr lang="de-DE" dirty="0">
                <a:solidFill>
                  <a:srgbClr val="8B0000"/>
                </a:solidFill>
              </a:endParaRPr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75C381C4-5170-44A4-AFB1-F7F1AF410B97}"/>
                </a:ext>
              </a:extLst>
            </p:cNvPr>
            <p:cNvSpPr/>
            <p:nvPr/>
          </p:nvSpPr>
          <p:spPr>
            <a:xfrm>
              <a:off x="0" y="6698345"/>
              <a:ext cx="12192000" cy="159655"/>
            </a:xfrm>
            <a:prstGeom prst="rect">
              <a:avLst/>
            </a:prstGeom>
            <a:solidFill>
              <a:srgbClr val="8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6E56B21D-CB37-407D-8497-BCCE7ADD56F6}"/>
              </a:ext>
            </a:extLst>
          </p:cNvPr>
          <p:cNvGrpSpPr/>
          <p:nvPr/>
        </p:nvGrpSpPr>
        <p:grpSpPr>
          <a:xfrm>
            <a:off x="951560" y="806659"/>
            <a:ext cx="10275974" cy="3798273"/>
            <a:chOff x="951560" y="1448564"/>
            <a:chExt cx="10275974" cy="3798273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E7923BA3-9CC9-4179-AE3B-1A350AFDDEAB}"/>
                </a:ext>
              </a:extLst>
            </p:cNvPr>
            <p:cNvSpPr/>
            <p:nvPr/>
          </p:nvSpPr>
          <p:spPr>
            <a:xfrm>
              <a:off x="951560" y="1448564"/>
              <a:ext cx="3312000" cy="659322"/>
            </a:xfrm>
            <a:prstGeom prst="rect">
              <a:avLst/>
            </a:prstGeom>
            <a:solidFill>
              <a:srgbClr val="8B0000"/>
            </a:solidFill>
            <a:ln>
              <a:solidFill>
                <a:srgbClr val="8B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/>
                <a:t>SIR Model</a:t>
              </a:r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805E010F-9D28-4A9E-A486-4B4911307E55}"/>
                </a:ext>
              </a:extLst>
            </p:cNvPr>
            <p:cNvSpPr/>
            <p:nvPr/>
          </p:nvSpPr>
          <p:spPr>
            <a:xfrm>
              <a:off x="4433547" y="1448564"/>
              <a:ext cx="3312000" cy="659322"/>
            </a:xfrm>
            <a:prstGeom prst="rect">
              <a:avLst/>
            </a:prstGeom>
            <a:solidFill>
              <a:srgbClr val="8B0000"/>
            </a:solidFill>
            <a:ln>
              <a:solidFill>
                <a:srgbClr val="8B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/>
                <a:t>Vaccination Decision</a:t>
              </a:r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DF4FBAAB-32DF-456E-8E74-7C235BC29A55}"/>
                </a:ext>
              </a:extLst>
            </p:cNvPr>
            <p:cNvSpPr/>
            <p:nvPr/>
          </p:nvSpPr>
          <p:spPr>
            <a:xfrm>
              <a:off x="7915534" y="1448564"/>
              <a:ext cx="3312000" cy="659322"/>
            </a:xfrm>
            <a:prstGeom prst="rect">
              <a:avLst/>
            </a:prstGeom>
            <a:solidFill>
              <a:srgbClr val="8B0000"/>
            </a:solidFill>
            <a:ln>
              <a:solidFill>
                <a:srgbClr val="8B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/>
                <a:t>Network</a:t>
              </a:r>
            </a:p>
          </p:txBody>
        </p:sp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1E38D38E-985C-4AFF-BB93-C6BBBB252542}"/>
                </a:ext>
              </a:extLst>
            </p:cNvPr>
            <p:cNvSpPr txBox="1"/>
            <p:nvPr/>
          </p:nvSpPr>
          <p:spPr>
            <a:xfrm>
              <a:off x="956321" y="2100143"/>
              <a:ext cx="3304800" cy="3139321"/>
            </a:xfrm>
            <a:prstGeom prst="rect">
              <a:avLst/>
            </a:prstGeom>
            <a:noFill/>
            <a:ln w="19050">
              <a:solidFill>
                <a:srgbClr val="8B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/>
                <a:t>Pertussis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Human-to-human infection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Incubation (7-14 days)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Duration (6 weeks)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Probability of infection 0.5</a:t>
              </a:r>
            </a:p>
            <a:p>
              <a:endParaRPr lang="en-GB" dirty="0"/>
            </a:p>
            <a:p>
              <a:r>
                <a:rPr lang="en-GB" dirty="0"/>
                <a:t>Immunity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100% protection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Waning immunity: </a:t>
              </a:r>
              <a:br>
                <a:rPr lang="en-GB" dirty="0"/>
              </a:br>
              <a:r>
                <a:rPr lang="en-GB" dirty="0"/>
                <a:t>12 years (std. dev. 2 years)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GB" dirty="0"/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6C8ABE7D-3CF7-416F-A980-393589FAE3E8}"/>
                </a:ext>
              </a:extLst>
            </p:cNvPr>
            <p:cNvSpPr txBox="1"/>
            <p:nvPr/>
          </p:nvSpPr>
          <p:spPr>
            <a:xfrm>
              <a:off x="4437120" y="2107516"/>
              <a:ext cx="3304800" cy="3139321"/>
            </a:xfrm>
            <a:prstGeom prst="rect">
              <a:avLst/>
            </a:prstGeom>
            <a:noFill/>
            <a:ln w="19050">
              <a:solidFill>
                <a:srgbClr val="8B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/>
                <a:t>Cost function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Perceived cost of vaccination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Perceived cost of infection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GB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GB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GB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GB" dirty="0"/>
            </a:p>
            <a:p>
              <a:endParaRPr lang="en-GB" dirty="0"/>
            </a:p>
            <a:p>
              <a:endParaRPr lang="en-GB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GB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GB" dirty="0"/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B11A291A-B6ED-4A81-ADC2-25774C1A6827}"/>
                </a:ext>
              </a:extLst>
            </p:cNvPr>
            <p:cNvSpPr txBox="1"/>
            <p:nvPr/>
          </p:nvSpPr>
          <p:spPr>
            <a:xfrm>
              <a:off x="7920295" y="2107516"/>
              <a:ext cx="3304800" cy="3139321"/>
            </a:xfrm>
            <a:prstGeom prst="rect">
              <a:avLst/>
            </a:prstGeom>
            <a:noFill/>
            <a:ln w="19050">
              <a:solidFill>
                <a:srgbClr val="8B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 err="1"/>
                <a:t>Barabási</a:t>
              </a:r>
              <a:r>
                <a:rPr lang="en-GB" dirty="0"/>
                <a:t>-Albert Network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GB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GB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GB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GB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GB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GB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GB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GB" dirty="0"/>
            </a:p>
            <a:p>
              <a:endParaRPr lang="en-GB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GB" dirty="0"/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A5065DBB-683A-462C-A634-C2A5BD979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6775" y="2773992"/>
              <a:ext cx="2926085" cy="216256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7">
                  <a:extLst>
                    <a:ext uri="{FF2B5EF4-FFF2-40B4-BE49-F238E27FC236}">
                      <a16:creationId xmlns:a16="http://schemas.microsoft.com/office/drawing/2014/main" id="{1F13A442-0126-412E-B396-A08FC25E1263}"/>
                    </a:ext>
                  </a:extLst>
                </p:cNvPr>
                <p:cNvSpPr txBox="1"/>
                <p:nvPr/>
              </p:nvSpPr>
              <p:spPr>
                <a:xfrm>
                  <a:off x="4463773" y="4853635"/>
                  <a:ext cx="3232903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sSub>
                          <m:sSubPr>
                            <m:ctrlPr>
                              <a:rPr lang="de-A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A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de-A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de-A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de-A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AT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de-AT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AT" dirty="0"/>
                </a:p>
              </p:txBody>
            </p:sp>
          </mc:Choice>
          <mc:Fallback>
            <p:sp>
              <p:nvSpPr>
                <p:cNvPr id="14" name="TextBox 17">
                  <a:extLst>
                    <a:ext uri="{FF2B5EF4-FFF2-40B4-BE49-F238E27FC236}">
                      <a16:creationId xmlns:a16="http://schemas.microsoft.com/office/drawing/2014/main" id="{1F13A442-0126-412E-B396-A08FC25E12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3773" y="4853635"/>
                  <a:ext cx="3232903" cy="276999"/>
                </a:xfrm>
                <a:prstGeom prst="rect">
                  <a:avLst/>
                </a:prstGeom>
                <a:blipFill>
                  <a:blip r:embed="rId4"/>
                  <a:stretch>
                    <a:fillRect b="-2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2A98C8AC-8B40-4F84-A20F-A31C96C76C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609" b="5305"/>
            <a:stretch/>
          </p:blipFill>
          <p:spPr>
            <a:xfrm>
              <a:off x="4850558" y="2943033"/>
              <a:ext cx="2470697" cy="173836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20610C15-5474-4587-8B61-04F1742E1701}"/>
                  </a:ext>
                </a:extLst>
              </p:cNvPr>
              <p:cNvSpPr txBox="1"/>
              <p:nvPr/>
            </p:nvSpPr>
            <p:spPr>
              <a:xfrm>
                <a:off x="4433547" y="5059102"/>
                <a:ext cx="4910289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 dirty="0">
                    <a:solidFill>
                      <a:srgbClr val="8B0000"/>
                    </a:solidFill>
                  </a:rPr>
                  <a:t>Could be used for: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Policy Analysis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Design vaccination programmes</a:t>
                </a:r>
              </a:p>
              <a:p>
                <a:pPr/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better specification needed</a:t>
                </a:r>
              </a:p>
            </p:txBody>
          </p:sp>
        </mc:Choice>
        <mc:Fallback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20610C15-5474-4587-8B61-04F1742E1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547" y="5059102"/>
                <a:ext cx="4910289" cy="1231106"/>
              </a:xfrm>
              <a:prstGeom prst="rect">
                <a:avLst/>
              </a:prstGeom>
              <a:blipFill>
                <a:blip r:embed="rId6"/>
                <a:stretch>
                  <a:fillRect l="-1241" t="-2970" b="-69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D693659-7E30-490D-B231-717A1AA1B8E1}"/>
                  </a:ext>
                </a:extLst>
              </p:cNvPr>
              <p:cNvSpPr txBox="1"/>
              <p:nvPr/>
            </p:nvSpPr>
            <p:spPr>
              <a:xfrm>
                <a:off x="951560" y="5059103"/>
                <a:ext cx="3384270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 dirty="0">
                    <a:solidFill>
                      <a:srgbClr val="8B0000"/>
                    </a:solidFill>
                  </a:rPr>
                  <a:t>Results:</a:t>
                </a: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Coverage level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Effects of waning immunity</a:t>
                </a:r>
              </a:p>
              <a:p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consistent with medical records</a:t>
                </a:r>
              </a:p>
            </p:txBody>
          </p:sp>
        </mc:Choice>
        <mc:Fallback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5D693659-7E30-490D-B231-717A1AA1B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60" y="5059103"/>
                <a:ext cx="3384270" cy="1231106"/>
              </a:xfrm>
              <a:prstGeom prst="rect">
                <a:avLst/>
              </a:prstGeom>
              <a:blipFill>
                <a:blip r:embed="rId7"/>
                <a:stretch>
                  <a:fillRect l="-1802" t="-2970" r="-1441" b="-69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7654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4F8838C9-1C09-4084-A02C-5CF3FA4045AA}"/>
              </a:ext>
            </a:extLst>
          </p:cNvPr>
          <p:cNvGrpSpPr/>
          <p:nvPr/>
        </p:nvGrpSpPr>
        <p:grpSpPr>
          <a:xfrm>
            <a:off x="0" y="4270605"/>
            <a:ext cx="12300855" cy="2587395"/>
            <a:chOff x="0" y="4270605"/>
            <a:chExt cx="12300855" cy="2587395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0F7ECB03-0B96-4162-A552-036A665CED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95" t="49456" r="13455" b="11773"/>
            <a:stretch/>
          </p:blipFill>
          <p:spPr>
            <a:xfrm>
              <a:off x="9362392" y="5521340"/>
              <a:ext cx="2938463" cy="1188392"/>
            </a:xfrm>
            <a:prstGeom prst="rect">
              <a:avLst/>
            </a:prstGeom>
          </p:spPr>
        </p:pic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B41FFD64-6279-4F78-9EED-8812FC5C9104}"/>
                </a:ext>
              </a:extLst>
            </p:cNvPr>
            <p:cNvSpPr/>
            <p:nvPr/>
          </p:nvSpPr>
          <p:spPr>
            <a:xfrm rot="16200000">
              <a:off x="10876894" y="5139337"/>
              <a:ext cx="21067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8B0000"/>
                  </a:solidFill>
                </a:rPr>
                <a:t>Pertussis resurgence</a:t>
              </a:r>
              <a:endParaRPr lang="de-DE" dirty="0">
                <a:solidFill>
                  <a:srgbClr val="8B0000"/>
                </a:solidFill>
              </a:endParaRP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015BA5C6-2528-4967-A8D3-5C3C9C4B71B5}"/>
                </a:ext>
              </a:extLst>
            </p:cNvPr>
            <p:cNvSpPr/>
            <p:nvPr/>
          </p:nvSpPr>
          <p:spPr>
            <a:xfrm>
              <a:off x="0" y="6698345"/>
              <a:ext cx="12192000" cy="159655"/>
            </a:xfrm>
            <a:prstGeom prst="rect">
              <a:avLst/>
            </a:prstGeom>
            <a:solidFill>
              <a:srgbClr val="8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C6CC6-478D-4F3C-AAFD-99DB6FD40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AT" dirty="0" err="1"/>
              <a:t>Infection</a:t>
            </a:r>
            <a:endParaRPr lang="de-AT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D4F00C64-4E77-4AE7-A40B-B148386664F5}"/>
              </a:ext>
            </a:extLst>
          </p:cNvPr>
          <p:cNvSpPr/>
          <p:nvPr/>
        </p:nvSpPr>
        <p:spPr>
          <a:xfrm>
            <a:off x="6146463" y="2761719"/>
            <a:ext cx="205892" cy="2119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BF9F38B-1061-4F27-B958-B12B7084A705}"/>
              </a:ext>
            </a:extLst>
          </p:cNvPr>
          <p:cNvCxnSpPr>
            <a:cxnSpLocks/>
          </p:cNvCxnSpPr>
          <p:nvPr/>
        </p:nvCxnSpPr>
        <p:spPr>
          <a:xfrm flipV="1">
            <a:off x="6352355" y="2732924"/>
            <a:ext cx="1656924" cy="1252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lipse 26">
            <a:extLst>
              <a:ext uri="{FF2B5EF4-FFF2-40B4-BE49-F238E27FC236}">
                <a16:creationId xmlns:a16="http://schemas.microsoft.com/office/drawing/2014/main" id="{20CAF022-4961-4615-8F11-727ED8B1F5A8}"/>
              </a:ext>
            </a:extLst>
          </p:cNvPr>
          <p:cNvSpPr/>
          <p:nvPr/>
        </p:nvSpPr>
        <p:spPr>
          <a:xfrm>
            <a:off x="7906333" y="2626950"/>
            <a:ext cx="205892" cy="211947"/>
          </a:xfrm>
          <a:prstGeom prst="ellipse">
            <a:avLst/>
          </a:prstGeom>
          <a:solidFill>
            <a:srgbClr val="00B0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DE75D977-97E2-4F1C-9FA6-41C9DBB5650B}"/>
              </a:ext>
            </a:extLst>
          </p:cNvPr>
          <p:cNvCxnSpPr>
            <a:cxnSpLocks/>
            <a:stCxn id="9" idx="5"/>
          </p:cNvCxnSpPr>
          <p:nvPr/>
        </p:nvCxnSpPr>
        <p:spPr>
          <a:xfrm>
            <a:off x="6322203" y="2942627"/>
            <a:ext cx="589320" cy="10287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>
            <a:extLst>
              <a:ext uri="{FF2B5EF4-FFF2-40B4-BE49-F238E27FC236}">
                <a16:creationId xmlns:a16="http://schemas.microsoft.com/office/drawing/2014/main" id="{4643E630-7512-4430-A442-600B577D6A8A}"/>
              </a:ext>
            </a:extLst>
          </p:cNvPr>
          <p:cNvSpPr/>
          <p:nvPr/>
        </p:nvSpPr>
        <p:spPr>
          <a:xfrm>
            <a:off x="6808577" y="3900559"/>
            <a:ext cx="205892" cy="211947"/>
          </a:xfrm>
          <a:prstGeom prst="ellipse">
            <a:avLst/>
          </a:prstGeom>
          <a:solidFill>
            <a:srgbClr val="7030A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4872586B-E626-4FC1-A230-7DFD131F374B}"/>
              </a:ext>
            </a:extLst>
          </p:cNvPr>
          <p:cNvSpPr/>
          <p:nvPr/>
        </p:nvSpPr>
        <p:spPr>
          <a:xfrm>
            <a:off x="7014469" y="1700119"/>
            <a:ext cx="205892" cy="211947"/>
          </a:xfrm>
          <a:prstGeom prst="ellipse">
            <a:avLst/>
          </a:prstGeom>
          <a:solidFill>
            <a:srgbClr val="7030A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DE95699D-BCB3-40B9-817B-6C93735EFF68}"/>
              </a:ext>
            </a:extLst>
          </p:cNvPr>
          <p:cNvSpPr/>
          <p:nvPr/>
        </p:nvSpPr>
        <p:spPr>
          <a:xfrm>
            <a:off x="4980581" y="4672733"/>
            <a:ext cx="205892" cy="211947"/>
          </a:xfrm>
          <a:prstGeom prst="ellipse">
            <a:avLst/>
          </a:prstGeom>
          <a:solidFill>
            <a:srgbClr val="00B0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1348B966-0A07-427D-9922-BE9080940CE9}"/>
              </a:ext>
            </a:extLst>
          </p:cNvPr>
          <p:cNvSpPr/>
          <p:nvPr/>
        </p:nvSpPr>
        <p:spPr>
          <a:xfrm>
            <a:off x="4108239" y="3584213"/>
            <a:ext cx="205892" cy="211947"/>
          </a:xfrm>
          <a:prstGeom prst="ellipse">
            <a:avLst/>
          </a:prstGeom>
          <a:solidFill>
            <a:srgbClr val="00B0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F34A4FBA-C3E9-4CB3-AE42-46EDC16642A7}"/>
              </a:ext>
            </a:extLst>
          </p:cNvPr>
          <p:cNvSpPr/>
          <p:nvPr/>
        </p:nvSpPr>
        <p:spPr>
          <a:xfrm>
            <a:off x="4907787" y="2210976"/>
            <a:ext cx="205892" cy="211947"/>
          </a:xfrm>
          <a:prstGeom prst="ellipse">
            <a:avLst/>
          </a:prstGeom>
          <a:solidFill>
            <a:srgbClr val="00B0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8C24387-B9E6-4EB4-A1C4-33C3B883EBD2}"/>
              </a:ext>
            </a:extLst>
          </p:cNvPr>
          <p:cNvCxnSpPr>
            <a:cxnSpLocks/>
            <a:stCxn id="37" idx="5"/>
            <a:endCxn id="9" idx="1"/>
          </p:cNvCxnSpPr>
          <p:nvPr/>
        </p:nvCxnSpPr>
        <p:spPr>
          <a:xfrm>
            <a:off x="5083527" y="2391884"/>
            <a:ext cx="1093088" cy="4008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3D1AB738-8062-4A2D-9220-433663B7F481}"/>
              </a:ext>
            </a:extLst>
          </p:cNvPr>
          <p:cNvCxnSpPr>
            <a:cxnSpLocks/>
            <a:stCxn id="36" idx="6"/>
            <a:endCxn id="9" idx="2"/>
          </p:cNvCxnSpPr>
          <p:nvPr/>
        </p:nvCxnSpPr>
        <p:spPr>
          <a:xfrm flipV="1">
            <a:off x="4314131" y="2867693"/>
            <a:ext cx="1832332" cy="8224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D8B4548C-710A-49CC-98FF-E34E39AA73E3}"/>
              </a:ext>
            </a:extLst>
          </p:cNvPr>
          <p:cNvCxnSpPr>
            <a:cxnSpLocks/>
            <a:stCxn id="36" idx="5"/>
            <a:endCxn id="35" idx="1"/>
          </p:cNvCxnSpPr>
          <p:nvPr/>
        </p:nvCxnSpPr>
        <p:spPr>
          <a:xfrm>
            <a:off x="4283979" y="3765121"/>
            <a:ext cx="726754" cy="9386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4338C961-F8E9-4A8D-9550-07426517B4DC}"/>
              </a:ext>
            </a:extLst>
          </p:cNvPr>
          <p:cNvCxnSpPr>
            <a:cxnSpLocks/>
            <a:stCxn id="35" idx="6"/>
            <a:endCxn id="33" idx="3"/>
          </p:cNvCxnSpPr>
          <p:nvPr/>
        </p:nvCxnSpPr>
        <p:spPr>
          <a:xfrm flipV="1">
            <a:off x="5186473" y="4081467"/>
            <a:ext cx="1652256" cy="6972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EBEFB579-5E8B-4707-B287-81AE9F756B69}"/>
              </a:ext>
            </a:extLst>
          </p:cNvPr>
          <p:cNvCxnSpPr>
            <a:cxnSpLocks/>
            <a:stCxn id="9" idx="7"/>
            <a:endCxn id="34" idx="3"/>
          </p:cNvCxnSpPr>
          <p:nvPr/>
        </p:nvCxnSpPr>
        <p:spPr>
          <a:xfrm flipV="1">
            <a:off x="6322203" y="1881027"/>
            <a:ext cx="722418" cy="9117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7">
            <a:extLst>
              <a:ext uri="{FF2B5EF4-FFF2-40B4-BE49-F238E27FC236}">
                <a16:creationId xmlns:a16="http://schemas.microsoft.com/office/drawing/2014/main" id="{44E4AC9F-5383-48DF-8540-3F8ED1875880}"/>
              </a:ext>
            </a:extLst>
          </p:cNvPr>
          <p:cNvSpPr txBox="1"/>
          <p:nvPr/>
        </p:nvSpPr>
        <p:spPr>
          <a:xfrm>
            <a:off x="838200" y="5338239"/>
            <a:ext cx="4661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rgbClr val="00B050"/>
                </a:solidFill>
              </a:rPr>
              <a:t>⬛</a:t>
            </a:r>
            <a:r>
              <a:rPr lang="de-CH" dirty="0"/>
              <a:t> </a:t>
            </a:r>
            <a:r>
              <a:rPr lang="de-CH" dirty="0" err="1"/>
              <a:t>Healthy</a:t>
            </a:r>
            <a:endParaRPr lang="de-AT" sz="2000" dirty="0">
              <a:solidFill>
                <a:schemeClr val="bg2">
                  <a:lumMod val="10000"/>
                </a:schemeClr>
              </a:solidFill>
              <a:latin typeface="+mj-lt"/>
            </a:endParaRPr>
          </a:p>
          <a:p>
            <a:r>
              <a:rPr lang="de-CH" dirty="0">
                <a:solidFill>
                  <a:srgbClr val="FF0000"/>
                </a:solidFill>
              </a:rPr>
              <a:t>⬛</a:t>
            </a:r>
            <a:r>
              <a:rPr lang="de-CH" dirty="0"/>
              <a:t> </a:t>
            </a:r>
            <a:r>
              <a:rPr lang="de-CH" dirty="0" err="1"/>
              <a:t>Recently</a:t>
            </a:r>
            <a:r>
              <a:rPr lang="de-CH" dirty="0"/>
              <a:t> </a:t>
            </a:r>
            <a:r>
              <a:rPr lang="de-CH" dirty="0" err="1"/>
              <a:t>infected</a:t>
            </a:r>
            <a:endParaRPr lang="de-CH" dirty="0"/>
          </a:p>
          <a:p>
            <a:r>
              <a:rPr lang="de-CH" dirty="0">
                <a:solidFill>
                  <a:srgbClr val="781AFF"/>
                </a:solidFill>
              </a:rPr>
              <a:t>⬛</a:t>
            </a:r>
            <a:r>
              <a:rPr lang="de-CH" dirty="0"/>
              <a:t> </a:t>
            </a:r>
            <a:r>
              <a:rPr lang="de-CH" dirty="0" err="1"/>
              <a:t>Vaccinated</a:t>
            </a:r>
            <a:endParaRPr lang="de-AT" sz="20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22483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4F8838C9-1C09-4084-A02C-5CF3FA4045AA}"/>
              </a:ext>
            </a:extLst>
          </p:cNvPr>
          <p:cNvGrpSpPr/>
          <p:nvPr/>
        </p:nvGrpSpPr>
        <p:grpSpPr>
          <a:xfrm>
            <a:off x="0" y="4270605"/>
            <a:ext cx="12300855" cy="2587395"/>
            <a:chOff x="0" y="4270605"/>
            <a:chExt cx="12300855" cy="2587395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0F7ECB03-0B96-4162-A552-036A665CED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95" t="49456" r="13455" b="11773"/>
            <a:stretch/>
          </p:blipFill>
          <p:spPr>
            <a:xfrm>
              <a:off x="9362392" y="5521340"/>
              <a:ext cx="2938463" cy="1188392"/>
            </a:xfrm>
            <a:prstGeom prst="rect">
              <a:avLst/>
            </a:prstGeom>
          </p:spPr>
        </p:pic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B41FFD64-6279-4F78-9EED-8812FC5C9104}"/>
                </a:ext>
              </a:extLst>
            </p:cNvPr>
            <p:cNvSpPr/>
            <p:nvPr/>
          </p:nvSpPr>
          <p:spPr>
            <a:xfrm rot="16200000">
              <a:off x="10876894" y="5139337"/>
              <a:ext cx="21067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8B0000"/>
                  </a:solidFill>
                </a:rPr>
                <a:t>Pertussis resurgence</a:t>
              </a:r>
              <a:endParaRPr lang="de-DE" dirty="0">
                <a:solidFill>
                  <a:srgbClr val="8B0000"/>
                </a:solidFill>
              </a:endParaRP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015BA5C6-2528-4967-A8D3-5C3C9C4B71B5}"/>
                </a:ext>
              </a:extLst>
            </p:cNvPr>
            <p:cNvSpPr/>
            <p:nvPr/>
          </p:nvSpPr>
          <p:spPr>
            <a:xfrm>
              <a:off x="0" y="6698345"/>
              <a:ext cx="12192000" cy="159655"/>
            </a:xfrm>
            <a:prstGeom prst="rect">
              <a:avLst/>
            </a:prstGeom>
            <a:solidFill>
              <a:srgbClr val="8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C6CC6-478D-4F3C-AAFD-99DB6FD40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AT" dirty="0" err="1"/>
              <a:t>Infection</a:t>
            </a:r>
            <a:endParaRPr lang="de-AT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D4F00C64-4E77-4AE7-A40B-B148386664F5}"/>
              </a:ext>
            </a:extLst>
          </p:cNvPr>
          <p:cNvSpPr/>
          <p:nvPr/>
        </p:nvSpPr>
        <p:spPr>
          <a:xfrm>
            <a:off x="6146463" y="2761719"/>
            <a:ext cx="205892" cy="2119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BF9F38B-1061-4F27-B958-B12B7084A705}"/>
              </a:ext>
            </a:extLst>
          </p:cNvPr>
          <p:cNvCxnSpPr>
            <a:cxnSpLocks/>
          </p:cNvCxnSpPr>
          <p:nvPr/>
        </p:nvCxnSpPr>
        <p:spPr>
          <a:xfrm flipV="1">
            <a:off x="6352355" y="2732924"/>
            <a:ext cx="1656924" cy="1252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lipse 26">
            <a:extLst>
              <a:ext uri="{FF2B5EF4-FFF2-40B4-BE49-F238E27FC236}">
                <a16:creationId xmlns:a16="http://schemas.microsoft.com/office/drawing/2014/main" id="{20CAF022-4961-4615-8F11-727ED8B1F5A8}"/>
              </a:ext>
            </a:extLst>
          </p:cNvPr>
          <p:cNvSpPr/>
          <p:nvPr/>
        </p:nvSpPr>
        <p:spPr>
          <a:xfrm>
            <a:off x="7906333" y="2626950"/>
            <a:ext cx="205892" cy="211947"/>
          </a:xfrm>
          <a:prstGeom prst="ellipse">
            <a:avLst/>
          </a:prstGeom>
          <a:solidFill>
            <a:srgbClr val="00B0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DE75D977-97E2-4F1C-9FA6-41C9DBB5650B}"/>
              </a:ext>
            </a:extLst>
          </p:cNvPr>
          <p:cNvCxnSpPr>
            <a:cxnSpLocks/>
            <a:stCxn id="9" idx="5"/>
          </p:cNvCxnSpPr>
          <p:nvPr/>
        </p:nvCxnSpPr>
        <p:spPr>
          <a:xfrm>
            <a:off x="6322203" y="2942627"/>
            <a:ext cx="589320" cy="10287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>
            <a:extLst>
              <a:ext uri="{FF2B5EF4-FFF2-40B4-BE49-F238E27FC236}">
                <a16:creationId xmlns:a16="http://schemas.microsoft.com/office/drawing/2014/main" id="{4643E630-7512-4430-A442-600B577D6A8A}"/>
              </a:ext>
            </a:extLst>
          </p:cNvPr>
          <p:cNvSpPr/>
          <p:nvPr/>
        </p:nvSpPr>
        <p:spPr>
          <a:xfrm>
            <a:off x="6808577" y="3900559"/>
            <a:ext cx="205892" cy="211947"/>
          </a:xfrm>
          <a:prstGeom prst="ellipse">
            <a:avLst/>
          </a:prstGeom>
          <a:solidFill>
            <a:srgbClr val="7030A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4872586B-E626-4FC1-A230-7DFD131F374B}"/>
              </a:ext>
            </a:extLst>
          </p:cNvPr>
          <p:cNvSpPr/>
          <p:nvPr/>
        </p:nvSpPr>
        <p:spPr>
          <a:xfrm>
            <a:off x="7014469" y="1700119"/>
            <a:ext cx="205892" cy="211947"/>
          </a:xfrm>
          <a:prstGeom prst="ellipse">
            <a:avLst/>
          </a:prstGeom>
          <a:solidFill>
            <a:srgbClr val="7030A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DE95699D-BCB3-40B9-817B-6C93735EFF68}"/>
              </a:ext>
            </a:extLst>
          </p:cNvPr>
          <p:cNvSpPr/>
          <p:nvPr/>
        </p:nvSpPr>
        <p:spPr>
          <a:xfrm>
            <a:off x="4980581" y="4672733"/>
            <a:ext cx="205892" cy="211947"/>
          </a:xfrm>
          <a:prstGeom prst="ellipse">
            <a:avLst/>
          </a:prstGeom>
          <a:solidFill>
            <a:srgbClr val="00B0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1348B966-0A07-427D-9922-BE9080940CE9}"/>
              </a:ext>
            </a:extLst>
          </p:cNvPr>
          <p:cNvSpPr/>
          <p:nvPr/>
        </p:nvSpPr>
        <p:spPr>
          <a:xfrm>
            <a:off x="4108239" y="3584213"/>
            <a:ext cx="205892" cy="211947"/>
          </a:xfrm>
          <a:prstGeom prst="ellipse">
            <a:avLst/>
          </a:prstGeom>
          <a:solidFill>
            <a:srgbClr val="00B0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F34A4FBA-C3E9-4CB3-AE42-46EDC16642A7}"/>
              </a:ext>
            </a:extLst>
          </p:cNvPr>
          <p:cNvSpPr/>
          <p:nvPr/>
        </p:nvSpPr>
        <p:spPr>
          <a:xfrm>
            <a:off x="4907787" y="2210976"/>
            <a:ext cx="205892" cy="211947"/>
          </a:xfrm>
          <a:prstGeom prst="ellipse">
            <a:avLst/>
          </a:prstGeom>
          <a:solidFill>
            <a:srgbClr val="00B0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8C24387-B9E6-4EB4-A1C4-33C3B883EBD2}"/>
              </a:ext>
            </a:extLst>
          </p:cNvPr>
          <p:cNvCxnSpPr>
            <a:cxnSpLocks/>
            <a:stCxn id="37" idx="5"/>
            <a:endCxn id="9" idx="1"/>
          </p:cNvCxnSpPr>
          <p:nvPr/>
        </p:nvCxnSpPr>
        <p:spPr>
          <a:xfrm>
            <a:off x="5083527" y="2391884"/>
            <a:ext cx="1093088" cy="4008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3D1AB738-8062-4A2D-9220-433663B7F481}"/>
              </a:ext>
            </a:extLst>
          </p:cNvPr>
          <p:cNvCxnSpPr>
            <a:cxnSpLocks/>
            <a:stCxn id="36" idx="6"/>
            <a:endCxn id="9" idx="2"/>
          </p:cNvCxnSpPr>
          <p:nvPr/>
        </p:nvCxnSpPr>
        <p:spPr>
          <a:xfrm flipV="1">
            <a:off x="4314131" y="2867693"/>
            <a:ext cx="1832332" cy="8224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D8B4548C-710A-49CC-98FF-E34E39AA73E3}"/>
              </a:ext>
            </a:extLst>
          </p:cNvPr>
          <p:cNvCxnSpPr>
            <a:cxnSpLocks/>
            <a:stCxn id="36" idx="5"/>
            <a:endCxn id="35" idx="1"/>
          </p:cNvCxnSpPr>
          <p:nvPr/>
        </p:nvCxnSpPr>
        <p:spPr>
          <a:xfrm>
            <a:off x="4283979" y="3765121"/>
            <a:ext cx="726754" cy="9386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4338C961-F8E9-4A8D-9550-07426517B4DC}"/>
              </a:ext>
            </a:extLst>
          </p:cNvPr>
          <p:cNvCxnSpPr>
            <a:cxnSpLocks/>
            <a:stCxn id="35" idx="6"/>
            <a:endCxn id="33" idx="3"/>
          </p:cNvCxnSpPr>
          <p:nvPr/>
        </p:nvCxnSpPr>
        <p:spPr>
          <a:xfrm flipV="1">
            <a:off x="5186473" y="4081467"/>
            <a:ext cx="1652256" cy="6972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EBEFB579-5E8B-4707-B287-81AE9F756B69}"/>
              </a:ext>
            </a:extLst>
          </p:cNvPr>
          <p:cNvCxnSpPr>
            <a:cxnSpLocks/>
            <a:stCxn id="9" idx="7"/>
            <a:endCxn id="34" idx="3"/>
          </p:cNvCxnSpPr>
          <p:nvPr/>
        </p:nvCxnSpPr>
        <p:spPr>
          <a:xfrm flipV="1">
            <a:off x="6322203" y="1881027"/>
            <a:ext cx="722418" cy="9117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17">
                <a:extLst>
                  <a:ext uri="{FF2B5EF4-FFF2-40B4-BE49-F238E27FC236}">
                    <a16:creationId xmlns:a16="http://schemas.microsoft.com/office/drawing/2014/main" id="{F2DDE5EC-49F3-49CA-90E4-5C1B83EEBC16}"/>
                  </a:ext>
                </a:extLst>
              </p:cNvPr>
              <p:cNvSpPr txBox="1"/>
              <p:nvPr/>
            </p:nvSpPr>
            <p:spPr>
              <a:xfrm>
                <a:off x="3815054" y="3223329"/>
                <a:ext cx="93785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de-A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de-AT" dirty="0"/>
                  <a:t> </a:t>
                </a:r>
              </a:p>
            </p:txBody>
          </p:sp>
        </mc:Choice>
        <mc:Fallback>
          <p:sp>
            <p:nvSpPr>
              <p:cNvPr id="64" name="TextBox 17">
                <a:extLst>
                  <a:ext uri="{FF2B5EF4-FFF2-40B4-BE49-F238E27FC236}">
                    <a16:creationId xmlns:a16="http://schemas.microsoft.com/office/drawing/2014/main" id="{F2DDE5EC-49F3-49CA-90E4-5C1B83EEB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054" y="3223329"/>
                <a:ext cx="937850" cy="276999"/>
              </a:xfrm>
              <a:prstGeom prst="rect">
                <a:avLst/>
              </a:prstGeom>
              <a:blipFill>
                <a:blip r:embed="rId3"/>
                <a:stretch>
                  <a:fillRect l="-6494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7">
            <a:extLst>
              <a:ext uri="{FF2B5EF4-FFF2-40B4-BE49-F238E27FC236}">
                <a16:creationId xmlns:a16="http://schemas.microsoft.com/office/drawing/2014/main" id="{F76D740C-F64C-43B6-BFC4-0069456165D3}"/>
              </a:ext>
            </a:extLst>
          </p:cNvPr>
          <p:cNvSpPr txBox="1"/>
          <p:nvPr/>
        </p:nvSpPr>
        <p:spPr>
          <a:xfrm>
            <a:off x="838200" y="5338239"/>
            <a:ext cx="4661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rgbClr val="00B050"/>
                </a:solidFill>
              </a:rPr>
              <a:t>⬛</a:t>
            </a:r>
            <a:r>
              <a:rPr lang="de-CH" dirty="0"/>
              <a:t> </a:t>
            </a:r>
            <a:r>
              <a:rPr lang="de-CH" dirty="0" err="1"/>
              <a:t>Healthy</a:t>
            </a:r>
            <a:endParaRPr lang="de-AT" sz="2000" dirty="0">
              <a:solidFill>
                <a:schemeClr val="bg2">
                  <a:lumMod val="10000"/>
                </a:schemeClr>
              </a:solidFill>
              <a:latin typeface="+mj-lt"/>
            </a:endParaRPr>
          </a:p>
          <a:p>
            <a:r>
              <a:rPr lang="de-CH" dirty="0">
                <a:solidFill>
                  <a:srgbClr val="FF0000"/>
                </a:solidFill>
              </a:rPr>
              <a:t>⬛</a:t>
            </a:r>
            <a:r>
              <a:rPr lang="de-CH" dirty="0"/>
              <a:t> </a:t>
            </a:r>
            <a:r>
              <a:rPr lang="de-CH" dirty="0" err="1"/>
              <a:t>Recently</a:t>
            </a:r>
            <a:r>
              <a:rPr lang="de-CH" dirty="0"/>
              <a:t> </a:t>
            </a:r>
            <a:r>
              <a:rPr lang="de-CH" dirty="0" err="1"/>
              <a:t>infected</a:t>
            </a:r>
            <a:endParaRPr lang="de-CH" dirty="0"/>
          </a:p>
          <a:p>
            <a:r>
              <a:rPr lang="de-CH" dirty="0">
                <a:solidFill>
                  <a:srgbClr val="781AFF"/>
                </a:solidFill>
              </a:rPr>
              <a:t>⬛</a:t>
            </a:r>
            <a:r>
              <a:rPr lang="de-CH" dirty="0"/>
              <a:t> </a:t>
            </a:r>
            <a:r>
              <a:rPr lang="de-CH" dirty="0" err="1"/>
              <a:t>Vaccinated</a:t>
            </a:r>
            <a:endParaRPr lang="de-AT" sz="2000" dirty="0">
              <a:solidFill>
                <a:srgbClr val="FF0000"/>
              </a:solidFill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17">
                <a:extLst>
                  <a:ext uri="{FF2B5EF4-FFF2-40B4-BE49-F238E27FC236}">
                    <a16:creationId xmlns:a16="http://schemas.microsoft.com/office/drawing/2014/main" id="{51B574EB-C0CE-4C95-BE45-131DE8EDF26D}"/>
                  </a:ext>
                </a:extLst>
              </p:cNvPr>
              <p:cNvSpPr txBox="1"/>
              <p:nvPr/>
            </p:nvSpPr>
            <p:spPr>
              <a:xfrm>
                <a:off x="4842634" y="1867248"/>
                <a:ext cx="93785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de-A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de-AT" dirty="0"/>
                  <a:t> </a:t>
                </a:r>
              </a:p>
            </p:txBody>
          </p:sp>
        </mc:Choice>
        <mc:Fallback>
          <p:sp>
            <p:nvSpPr>
              <p:cNvPr id="29" name="TextBox 17">
                <a:extLst>
                  <a:ext uri="{FF2B5EF4-FFF2-40B4-BE49-F238E27FC236}">
                    <a16:creationId xmlns:a16="http://schemas.microsoft.com/office/drawing/2014/main" id="{51B574EB-C0CE-4C95-BE45-131DE8EDF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634" y="1867248"/>
                <a:ext cx="937850" cy="276999"/>
              </a:xfrm>
              <a:prstGeom prst="rect">
                <a:avLst/>
              </a:prstGeom>
              <a:blipFill>
                <a:blip r:embed="rId4"/>
                <a:stretch>
                  <a:fillRect l="-6494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17">
                <a:extLst>
                  <a:ext uri="{FF2B5EF4-FFF2-40B4-BE49-F238E27FC236}">
                    <a16:creationId xmlns:a16="http://schemas.microsoft.com/office/drawing/2014/main" id="{ED8AE263-6B2C-4186-8E5D-6DAA7F487140}"/>
                  </a:ext>
                </a:extLst>
              </p:cNvPr>
              <p:cNvSpPr txBox="1"/>
              <p:nvPr/>
            </p:nvSpPr>
            <p:spPr>
              <a:xfrm>
                <a:off x="7906333" y="2237537"/>
                <a:ext cx="93785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de-A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de-AT" dirty="0"/>
                  <a:t> </a:t>
                </a:r>
              </a:p>
            </p:txBody>
          </p:sp>
        </mc:Choice>
        <mc:Fallback>
          <p:sp>
            <p:nvSpPr>
              <p:cNvPr id="30" name="TextBox 17">
                <a:extLst>
                  <a:ext uri="{FF2B5EF4-FFF2-40B4-BE49-F238E27FC236}">
                    <a16:creationId xmlns:a16="http://schemas.microsoft.com/office/drawing/2014/main" id="{ED8AE263-6B2C-4186-8E5D-6DAA7F487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333" y="2237537"/>
                <a:ext cx="937850" cy="276999"/>
              </a:xfrm>
              <a:prstGeom prst="rect">
                <a:avLst/>
              </a:prstGeom>
              <a:blipFill>
                <a:blip r:embed="rId5"/>
                <a:stretch>
                  <a:fillRect l="-6494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1239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4F8838C9-1C09-4084-A02C-5CF3FA4045AA}"/>
              </a:ext>
            </a:extLst>
          </p:cNvPr>
          <p:cNvGrpSpPr/>
          <p:nvPr/>
        </p:nvGrpSpPr>
        <p:grpSpPr>
          <a:xfrm>
            <a:off x="0" y="4270605"/>
            <a:ext cx="12300855" cy="2587395"/>
            <a:chOff x="0" y="4270605"/>
            <a:chExt cx="12300855" cy="2587395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0F7ECB03-0B96-4162-A552-036A665CED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95" t="49456" r="13455" b="11773"/>
            <a:stretch/>
          </p:blipFill>
          <p:spPr>
            <a:xfrm>
              <a:off x="9362392" y="5521340"/>
              <a:ext cx="2938463" cy="1188392"/>
            </a:xfrm>
            <a:prstGeom prst="rect">
              <a:avLst/>
            </a:prstGeom>
          </p:spPr>
        </p:pic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B41FFD64-6279-4F78-9EED-8812FC5C9104}"/>
                </a:ext>
              </a:extLst>
            </p:cNvPr>
            <p:cNvSpPr/>
            <p:nvPr/>
          </p:nvSpPr>
          <p:spPr>
            <a:xfrm rot="16200000">
              <a:off x="10876894" y="5139337"/>
              <a:ext cx="21067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8B0000"/>
                  </a:solidFill>
                </a:rPr>
                <a:t>Pertussis resurgence</a:t>
              </a:r>
              <a:endParaRPr lang="de-DE" dirty="0">
                <a:solidFill>
                  <a:srgbClr val="8B0000"/>
                </a:solidFill>
              </a:endParaRP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015BA5C6-2528-4967-A8D3-5C3C9C4B71B5}"/>
                </a:ext>
              </a:extLst>
            </p:cNvPr>
            <p:cNvSpPr/>
            <p:nvPr/>
          </p:nvSpPr>
          <p:spPr>
            <a:xfrm>
              <a:off x="0" y="6698345"/>
              <a:ext cx="12192000" cy="159655"/>
            </a:xfrm>
            <a:prstGeom prst="rect">
              <a:avLst/>
            </a:prstGeom>
            <a:solidFill>
              <a:srgbClr val="8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C6CC6-478D-4F3C-AAFD-99DB6FD40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AT" dirty="0" err="1"/>
              <a:t>Infection</a:t>
            </a:r>
            <a:endParaRPr lang="de-AT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D4F00C64-4E77-4AE7-A40B-B148386664F5}"/>
              </a:ext>
            </a:extLst>
          </p:cNvPr>
          <p:cNvSpPr/>
          <p:nvPr/>
        </p:nvSpPr>
        <p:spPr>
          <a:xfrm>
            <a:off x="6146463" y="2761719"/>
            <a:ext cx="205892" cy="2119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BF9F38B-1061-4F27-B958-B12B7084A705}"/>
              </a:ext>
            </a:extLst>
          </p:cNvPr>
          <p:cNvCxnSpPr>
            <a:cxnSpLocks/>
          </p:cNvCxnSpPr>
          <p:nvPr/>
        </p:nvCxnSpPr>
        <p:spPr>
          <a:xfrm flipV="1">
            <a:off x="6352355" y="2732924"/>
            <a:ext cx="1656924" cy="1252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lipse 26">
            <a:extLst>
              <a:ext uri="{FF2B5EF4-FFF2-40B4-BE49-F238E27FC236}">
                <a16:creationId xmlns:a16="http://schemas.microsoft.com/office/drawing/2014/main" id="{20CAF022-4961-4615-8F11-727ED8B1F5A8}"/>
              </a:ext>
            </a:extLst>
          </p:cNvPr>
          <p:cNvSpPr/>
          <p:nvPr/>
        </p:nvSpPr>
        <p:spPr>
          <a:xfrm>
            <a:off x="7906333" y="2626950"/>
            <a:ext cx="205892" cy="211947"/>
          </a:xfrm>
          <a:prstGeom prst="ellipse">
            <a:avLst/>
          </a:prstGeom>
          <a:solidFill>
            <a:srgbClr val="7030A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DE75D977-97E2-4F1C-9FA6-41C9DBB5650B}"/>
              </a:ext>
            </a:extLst>
          </p:cNvPr>
          <p:cNvCxnSpPr>
            <a:cxnSpLocks/>
            <a:stCxn id="9" idx="5"/>
          </p:cNvCxnSpPr>
          <p:nvPr/>
        </p:nvCxnSpPr>
        <p:spPr>
          <a:xfrm>
            <a:off x="6322203" y="2942627"/>
            <a:ext cx="589320" cy="10287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>
            <a:extLst>
              <a:ext uri="{FF2B5EF4-FFF2-40B4-BE49-F238E27FC236}">
                <a16:creationId xmlns:a16="http://schemas.microsoft.com/office/drawing/2014/main" id="{4643E630-7512-4430-A442-600B577D6A8A}"/>
              </a:ext>
            </a:extLst>
          </p:cNvPr>
          <p:cNvSpPr/>
          <p:nvPr/>
        </p:nvSpPr>
        <p:spPr>
          <a:xfrm>
            <a:off x="6808577" y="3900559"/>
            <a:ext cx="205892" cy="211947"/>
          </a:xfrm>
          <a:prstGeom prst="ellipse">
            <a:avLst/>
          </a:prstGeom>
          <a:solidFill>
            <a:srgbClr val="7030A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4872586B-E626-4FC1-A230-7DFD131F374B}"/>
              </a:ext>
            </a:extLst>
          </p:cNvPr>
          <p:cNvSpPr/>
          <p:nvPr/>
        </p:nvSpPr>
        <p:spPr>
          <a:xfrm>
            <a:off x="7014469" y="1700119"/>
            <a:ext cx="205892" cy="211947"/>
          </a:xfrm>
          <a:prstGeom prst="ellipse">
            <a:avLst/>
          </a:prstGeom>
          <a:solidFill>
            <a:srgbClr val="7030A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DE95699D-BCB3-40B9-817B-6C93735EFF68}"/>
              </a:ext>
            </a:extLst>
          </p:cNvPr>
          <p:cNvSpPr/>
          <p:nvPr/>
        </p:nvSpPr>
        <p:spPr>
          <a:xfrm>
            <a:off x="4980581" y="4672733"/>
            <a:ext cx="205892" cy="211947"/>
          </a:xfrm>
          <a:prstGeom prst="ellipse">
            <a:avLst/>
          </a:prstGeom>
          <a:solidFill>
            <a:srgbClr val="00B0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1348B966-0A07-427D-9922-BE9080940CE9}"/>
              </a:ext>
            </a:extLst>
          </p:cNvPr>
          <p:cNvSpPr/>
          <p:nvPr/>
        </p:nvSpPr>
        <p:spPr>
          <a:xfrm>
            <a:off x="4108239" y="3584213"/>
            <a:ext cx="205892" cy="211947"/>
          </a:xfrm>
          <a:prstGeom prst="ellipse">
            <a:avLst/>
          </a:prstGeom>
          <a:solidFill>
            <a:srgbClr val="00B0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F34A4FBA-C3E9-4CB3-AE42-46EDC16642A7}"/>
              </a:ext>
            </a:extLst>
          </p:cNvPr>
          <p:cNvSpPr/>
          <p:nvPr/>
        </p:nvSpPr>
        <p:spPr>
          <a:xfrm>
            <a:off x="4907787" y="2210976"/>
            <a:ext cx="205892" cy="211947"/>
          </a:xfrm>
          <a:prstGeom prst="ellipse">
            <a:avLst/>
          </a:prstGeom>
          <a:solidFill>
            <a:srgbClr val="7030A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8C24387-B9E6-4EB4-A1C4-33C3B883EBD2}"/>
              </a:ext>
            </a:extLst>
          </p:cNvPr>
          <p:cNvCxnSpPr>
            <a:cxnSpLocks/>
            <a:stCxn id="37" idx="5"/>
            <a:endCxn id="9" idx="1"/>
          </p:cNvCxnSpPr>
          <p:nvPr/>
        </p:nvCxnSpPr>
        <p:spPr>
          <a:xfrm>
            <a:off x="5083527" y="2391884"/>
            <a:ext cx="1093088" cy="4008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3D1AB738-8062-4A2D-9220-433663B7F481}"/>
              </a:ext>
            </a:extLst>
          </p:cNvPr>
          <p:cNvCxnSpPr>
            <a:cxnSpLocks/>
            <a:stCxn id="36" idx="6"/>
            <a:endCxn id="9" idx="2"/>
          </p:cNvCxnSpPr>
          <p:nvPr/>
        </p:nvCxnSpPr>
        <p:spPr>
          <a:xfrm flipV="1">
            <a:off x="4314131" y="2867693"/>
            <a:ext cx="1832332" cy="8224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D8B4548C-710A-49CC-98FF-E34E39AA73E3}"/>
              </a:ext>
            </a:extLst>
          </p:cNvPr>
          <p:cNvCxnSpPr>
            <a:cxnSpLocks/>
            <a:stCxn id="36" idx="5"/>
            <a:endCxn id="35" idx="1"/>
          </p:cNvCxnSpPr>
          <p:nvPr/>
        </p:nvCxnSpPr>
        <p:spPr>
          <a:xfrm>
            <a:off x="4283979" y="3765121"/>
            <a:ext cx="726754" cy="9386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4338C961-F8E9-4A8D-9550-07426517B4DC}"/>
              </a:ext>
            </a:extLst>
          </p:cNvPr>
          <p:cNvCxnSpPr>
            <a:cxnSpLocks/>
            <a:stCxn id="35" idx="6"/>
            <a:endCxn id="33" idx="3"/>
          </p:cNvCxnSpPr>
          <p:nvPr/>
        </p:nvCxnSpPr>
        <p:spPr>
          <a:xfrm flipV="1">
            <a:off x="5186473" y="4081467"/>
            <a:ext cx="1652256" cy="6972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EBEFB579-5E8B-4707-B287-81AE9F756B69}"/>
              </a:ext>
            </a:extLst>
          </p:cNvPr>
          <p:cNvCxnSpPr>
            <a:cxnSpLocks/>
            <a:stCxn id="9" idx="7"/>
            <a:endCxn id="34" idx="3"/>
          </p:cNvCxnSpPr>
          <p:nvPr/>
        </p:nvCxnSpPr>
        <p:spPr>
          <a:xfrm flipV="1">
            <a:off x="6322203" y="1881027"/>
            <a:ext cx="722418" cy="9117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7">
            <a:extLst>
              <a:ext uri="{FF2B5EF4-FFF2-40B4-BE49-F238E27FC236}">
                <a16:creationId xmlns:a16="http://schemas.microsoft.com/office/drawing/2014/main" id="{DAC76486-215B-4F83-A21D-FC31146726AF}"/>
              </a:ext>
            </a:extLst>
          </p:cNvPr>
          <p:cNvSpPr txBox="1"/>
          <p:nvPr/>
        </p:nvSpPr>
        <p:spPr>
          <a:xfrm>
            <a:off x="838200" y="5338239"/>
            <a:ext cx="4661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rgbClr val="00B050"/>
                </a:solidFill>
              </a:rPr>
              <a:t>⬛</a:t>
            </a:r>
            <a:r>
              <a:rPr lang="de-CH" dirty="0"/>
              <a:t> </a:t>
            </a:r>
            <a:r>
              <a:rPr lang="de-CH" dirty="0" err="1"/>
              <a:t>Healthy</a:t>
            </a:r>
            <a:endParaRPr lang="de-AT" sz="2000" dirty="0">
              <a:solidFill>
                <a:schemeClr val="bg2">
                  <a:lumMod val="10000"/>
                </a:schemeClr>
              </a:solidFill>
              <a:latin typeface="+mj-lt"/>
            </a:endParaRPr>
          </a:p>
          <a:p>
            <a:r>
              <a:rPr lang="de-CH" dirty="0">
                <a:solidFill>
                  <a:srgbClr val="FF0000"/>
                </a:solidFill>
              </a:rPr>
              <a:t>⬛</a:t>
            </a:r>
            <a:r>
              <a:rPr lang="de-CH" dirty="0"/>
              <a:t> </a:t>
            </a:r>
            <a:r>
              <a:rPr lang="de-CH" dirty="0" err="1"/>
              <a:t>Recently</a:t>
            </a:r>
            <a:r>
              <a:rPr lang="de-CH" dirty="0"/>
              <a:t> </a:t>
            </a:r>
            <a:r>
              <a:rPr lang="de-CH" dirty="0" err="1"/>
              <a:t>infected</a:t>
            </a:r>
            <a:endParaRPr lang="de-CH" dirty="0"/>
          </a:p>
          <a:p>
            <a:r>
              <a:rPr lang="de-CH" dirty="0">
                <a:solidFill>
                  <a:srgbClr val="781AFF"/>
                </a:solidFill>
              </a:rPr>
              <a:t>⬛</a:t>
            </a:r>
            <a:r>
              <a:rPr lang="de-CH" dirty="0"/>
              <a:t> </a:t>
            </a:r>
            <a:r>
              <a:rPr lang="de-CH" dirty="0" err="1"/>
              <a:t>Vaccinated</a:t>
            </a:r>
            <a:endParaRPr lang="de-AT" sz="20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7087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4F8838C9-1C09-4084-A02C-5CF3FA4045AA}"/>
              </a:ext>
            </a:extLst>
          </p:cNvPr>
          <p:cNvGrpSpPr/>
          <p:nvPr/>
        </p:nvGrpSpPr>
        <p:grpSpPr>
          <a:xfrm>
            <a:off x="0" y="4270605"/>
            <a:ext cx="12300855" cy="2587395"/>
            <a:chOff x="0" y="4270605"/>
            <a:chExt cx="12300855" cy="2587395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0F7ECB03-0B96-4162-A552-036A665CED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95" t="49456" r="13455" b="11773"/>
            <a:stretch/>
          </p:blipFill>
          <p:spPr>
            <a:xfrm>
              <a:off x="9362392" y="5521340"/>
              <a:ext cx="2938463" cy="1188392"/>
            </a:xfrm>
            <a:prstGeom prst="rect">
              <a:avLst/>
            </a:prstGeom>
          </p:spPr>
        </p:pic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B41FFD64-6279-4F78-9EED-8812FC5C9104}"/>
                </a:ext>
              </a:extLst>
            </p:cNvPr>
            <p:cNvSpPr/>
            <p:nvPr/>
          </p:nvSpPr>
          <p:spPr>
            <a:xfrm rot="16200000">
              <a:off x="10876894" y="5139337"/>
              <a:ext cx="21067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8B0000"/>
                  </a:solidFill>
                </a:rPr>
                <a:t>Pertussis resurgence</a:t>
              </a:r>
              <a:endParaRPr lang="de-DE" dirty="0">
                <a:solidFill>
                  <a:srgbClr val="8B0000"/>
                </a:solidFill>
              </a:endParaRP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015BA5C6-2528-4967-A8D3-5C3C9C4B71B5}"/>
                </a:ext>
              </a:extLst>
            </p:cNvPr>
            <p:cNvSpPr/>
            <p:nvPr/>
          </p:nvSpPr>
          <p:spPr>
            <a:xfrm>
              <a:off x="0" y="6698345"/>
              <a:ext cx="12192000" cy="159655"/>
            </a:xfrm>
            <a:prstGeom prst="rect">
              <a:avLst/>
            </a:prstGeom>
            <a:solidFill>
              <a:srgbClr val="8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C6CC6-478D-4F3C-AAFD-99DB6FD40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AT" dirty="0" err="1"/>
              <a:t>Infection</a:t>
            </a:r>
            <a:endParaRPr lang="de-AT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D4F00C64-4E77-4AE7-A40B-B148386664F5}"/>
              </a:ext>
            </a:extLst>
          </p:cNvPr>
          <p:cNvSpPr/>
          <p:nvPr/>
        </p:nvSpPr>
        <p:spPr>
          <a:xfrm>
            <a:off x="6146463" y="2761719"/>
            <a:ext cx="205892" cy="2119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BF9F38B-1061-4F27-B958-B12B7084A705}"/>
              </a:ext>
            </a:extLst>
          </p:cNvPr>
          <p:cNvCxnSpPr>
            <a:cxnSpLocks/>
          </p:cNvCxnSpPr>
          <p:nvPr/>
        </p:nvCxnSpPr>
        <p:spPr>
          <a:xfrm flipV="1">
            <a:off x="6352355" y="2732924"/>
            <a:ext cx="1656924" cy="1252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lipse 26">
            <a:extLst>
              <a:ext uri="{FF2B5EF4-FFF2-40B4-BE49-F238E27FC236}">
                <a16:creationId xmlns:a16="http://schemas.microsoft.com/office/drawing/2014/main" id="{20CAF022-4961-4615-8F11-727ED8B1F5A8}"/>
              </a:ext>
            </a:extLst>
          </p:cNvPr>
          <p:cNvSpPr/>
          <p:nvPr/>
        </p:nvSpPr>
        <p:spPr>
          <a:xfrm>
            <a:off x="7906333" y="2626950"/>
            <a:ext cx="205892" cy="211947"/>
          </a:xfrm>
          <a:prstGeom prst="ellipse">
            <a:avLst/>
          </a:prstGeom>
          <a:solidFill>
            <a:srgbClr val="7030A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DE75D977-97E2-4F1C-9FA6-41C9DBB5650B}"/>
              </a:ext>
            </a:extLst>
          </p:cNvPr>
          <p:cNvCxnSpPr>
            <a:cxnSpLocks/>
            <a:stCxn id="9" idx="5"/>
          </p:cNvCxnSpPr>
          <p:nvPr/>
        </p:nvCxnSpPr>
        <p:spPr>
          <a:xfrm>
            <a:off x="6322203" y="2942627"/>
            <a:ext cx="589320" cy="10287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>
            <a:extLst>
              <a:ext uri="{FF2B5EF4-FFF2-40B4-BE49-F238E27FC236}">
                <a16:creationId xmlns:a16="http://schemas.microsoft.com/office/drawing/2014/main" id="{4643E630-7512-4430-A442-600B577D6A8A}"/>
              </a:ext>
            </a:extLst>
          </p:cNvPr>
          <p:cNvSpPr/>
          <p:nvPr/>
        </p:nvSpPr>
        <p:spPr>
          <a:xfrm>
            <a:off x="6808577" y="3900559"/>
            <a:ext cx="205892" cy="211947"/>
          </a:xfrm>
          <a:prstGeom prst="ellipse">
            <a:avLst/>
          </a:prstGeom>
          <a:solidFill>
            <a:srgbClr val="7030A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4872586B-E626-4FC1-A230-7DFD131F374B}"/>
              </a:ext>
            </a:extLst>
          </p:cNvPr>
          <p:cNvSpPr/>
          <p:nvPr/>
        </p:nvSpPr>
        <p:spPr>
          <a:xfrm>
            <a:off x="7014469" y="1700119"/>
            <a:ext cx="205892" cy="211947"/>
          </a:xfrm>
          <a:prstGeom prst="ellipse">
            <a:avLst/>
          </a:prstGeom>
          <a:solidFill>
            <a:srgbClr val="7030A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DE95699D-BCB3-40B9-817B-6C93735EFF68}"/>
              </a:ext>
            </a:extLst>
          </p:cNvPr>
          <p:cNvSpPr/>
          <p:nvPr/>
        </p:nvSpPr>
        <p:spPr>
          <a:xfrm>
            <a:off x="4980581" y="4672733"/>
            <a:ext cx="205892" cy="211947"/>
          </a:xfrm>
          <a:prstGeom prst="ellipse">
            <a:avLst/>
          </a:prstGeom>
          <a:solidFill>
            <a:srgbClr val="00B0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1348B966-0A07-427D-9922-BE9080940CE9}"/>
              </a:ext>
            </a:extLst>
          </p:cNvPr>
          <p:cNvSpPr/>
          <p:nvPr/>
        </p:nvSpPr>
        <p:spPr>
          <a:xfrm>
            <a:off x="4108239" y="3584213"/>
            <a:ext cx="205892" cy="211947"/>
          </a:xfrm>
          <a:prstGeom prst="ellipse">
            <a:avLst/>
          </a:prstGeom>
          <a:solidFill>
            <a:srgbClr val="FF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F34A4FBA-C3E9-4CB3-AE42-46EDC16642A7}"/>
              </a:ext>
            </a:extLst>
          </p:cNvPr>
          <p:cNvSpPr/>
          <p:nvPr/>
        </p:nvSpPr>
        <p:spPr>
          <a:xfrm>
            <a:off x="4907787" y="2210976"/>
            <a:ext cx="205892" cy="211947"/>
          </a:xfrm>
          <a:prstGeom prst="ellipse">
            <a:avLst/>
          </a:prstGeom>
          <a:solidFill>
            <a:srgbClr val="7030A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98C24387-B9E6-4EB4-A1C4-33C3B883EBD2}"/>
              </a:ext>
            </a:extLst>
          </p:cNvPr>
          <p:cNvCxnSpPr>
            <a:cxnSpLocks/>
            <a:stCxn id="37" idx="5"/>
            <a:endCxn id="9" idx="1"/>
          </p:cNvCxnSpPr>
          <p:nvPr/>
        </p:nvCxnSpPr>
        <p:spPr>
          <a:xfrm>
            <a:off x="5083527" y="2391884"/>
            <a:ext cx="1093088" cy="4008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3D1AB738-8062-4A2D-9220-433663B7F481}"/>
              </a:ext>
            </a:extLst>
          </p:cNvPr>
          <p:cNvCxnSpPr>
            <a:cxnSpLocks/>
            <a:stCxn id="36" idx="6"/>
            <a:endCxn id="9" idx="2"/>
          </p:cNvCxnSpPr>
          <p:nvPr/>
        </p:nvCxnSpPr>
        <p:spPr>
          <a:xfrm flipV="1">
            <a:off x="4314131" y="2867693"/>
            <a:ext cx="1832332" cy="8224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D8B4548C-710A-49CC-98FF-E34E39AA73E3}"/>
              </a:ext>
            </a:extLst>
          </p:cNvPr>
          <p:cNvCxnSpPr>
            <a:cxnSpLocks/>
            <a:stCxn id="36" idx="5"/>
            <a:endCxn id="35" idx="1"/>
          </p:cNvCxnSpPr>
          <p:nvPr/>
        </p:nvCxnSpPr>
        <p:spPr>
          <a:xfrm>
            <a:off x="4283979" y="3765121"/>
            <a:ext cx="726754" cy="9386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4338C961-F8E9-4A8D-9550-07426517B4DC}"/>
              </a:ext>
            </a:extLst>
          </p:cNvPr>
          <p:cNvCxnSpPr>
            <a:cxnSpLocks/>
            <a:stCxn id="35" idx="6"/>
            <a:endCxn id="33" idx="3"/>
          </p:cNvCxnSpPr>
          <p:nvPr/>
        </p:nvCxnSpPr>
        <p:spPr>
          <a:xfrm flipV="1">
            <a:off x="5186473" y="4081467"/>
            <a:ext cx="1652256" cy="6972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EBEFB579-5E8B-4707-B287-81AE9F756B69}"/>
              </a:ext>
            </a:extLst>
          </p:cNvPr>
          <p:cNvCxnSpPr>
            <a:cxnSpLocks/>
            <a:stCxn id="9" idx="7"/>
            <a:endCxn id="34" idx="3"/>
          </p:cNvCxnSpPr>
          <p:nvPr/>
        </p:nvCxnSpPr>
        <p:spPr>
          <a:xfrm flipV="1">
            <a:off x="6322203" y="1881027"/>
            <a:ext cx="722418" cy="9117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7">
            <a:extLst>
              <a:ext uri="{FF2B5EF4-FFF2-40B4-BE49-F238E27FC236}">
                <a16:creationId xmlns:a16="http://schemas.microsoft.com/office/drawing/2014/main" id="{63B210B6-F5B0-4882-90D5-9F60ABC7F1E0}"/>
              </a:ext>
            </a:extLst>
          </p:cNvPr>
          <p:cNvSpPr txBox="1"/>
          <p:nvPr/>
        </p:nvSpPr>
        <p:spPr>
          <a:xfrm>
            <a:off x="838200" y="5338239"/>
            <a:ext cx="4661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rgbClr val="00B050"/>
                </a:solidFill>
              </a:rPr>
              <a:t>⬛</a:t>
            </a:r>
            <a:r>
              <a:rPr lang="de-CH" dirty="0"/>
              <a:t> </a:t>
            </a:r>
            <a:r>
              <a:rPr lang="de-CH" dirty="0" err="1"/>
              <a:t>Healthy</a:t>
            </a:r>
            <a:endParaRPr lang="de-AT" sz="2000" dirty="0">
              <a:solidFill>
                <a:schemeClr val="bg2">
                  <a:lumMod val="10000"/>
                </a:schemeClr>
              </a:solidFill>
              <a:latin typeface="+mj-lt"/>
            </a:endParaRPr>
          </a:p>
          <a:p>
            <a:r>
              <a:rPr lang="de-CH" dirty="0">
                <a:solidFill>
                  <a:srgbClr val="FF0000"/>
                </a:solidFill>
              </a:rPr>
              <a:t>⬛</a:t>
            </a:r>
            <a:r>
              <a:rPr lang="de-CH" dirty="0"/>
              <a:t> </a:t>
            </a:r>
            <a:r>
              <a:rPr lang="de-CH" dirty="0" err="1"/>
              <a:t>Recently</a:t>
            </a:r>
            <a:r>
              <a:rPr lang="de-CH" dirty="0"/>
              <a:t> </a:t>
            </a:r>
            <a:r>
              <a:rPr lang="de-CH" dirty="0" err="1"/>
              <a:t>infected</a:t>
            </a:r>
            <a:endParaRPr lang="de-CH" dirty="0"/>
          </a:p>
          <a:p>
            <a:r>
              <a:rPr lang="de-CH" dirty="0">
                <a:solidFill>
                  <a:srgbClr val="781AFF"/>
                </a:solidFill>
              </a:rPr>
              <a:t>⬛</a:t>
            </a:r>
            <a:r>
              <a:rPr lang="de-CH" dirty="0"/>
              <a:t> </a:t>
            </a:r>
            <a:r>
              <a:rPr lang="de-CH" dirty="0" err="1"/>
              <a:t>Vaccinated</a:t>
            </a:r>
            <a:endParaRPr lang="de-AT" sz="2000" dirty="0">
              <a:solidFill>
                <a:srgbClr val="FF0000"/>
              </a:solidFill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17">
                <a:extLst>
                  <a:ext uri="{FF2B5EF4-FFF2-40B4-BE49-F238E27FC236}">
                    <a16:creationId xmlns:a16="http://schemas.microsoft.com/office/drawing/2014/main" id="{53E18F34-F92F-4CD8-964A-7F046154EC41}"/>
                  </a:ext>
                </a:extLst>
              </p:cNvPr>
              <p:cNvSpPr txBox="1"/>
              <p:nvPr/>
            </p:nvSpPr>
            <p:spPr>
              <a:xfrm>
                <a:off x="4907787" y="4994874"/>
                <a:ext cx="93785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de-A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de-AT" dirty="0"/>
                  <a:t> </a:t>
                </a:r>
              </a:p>
            </p:txBody>
          </p:sp>
        </mc:Choice>
        <mc:Fallback>
          <p:sp>
            <p:nvSpPr>
              <p:cNvPr id="25" name="TextBox 17">
                <a:extLst>
                  <a:ext uri="{FF2B5EF4-FFF2-40B4-BE49-F238E27FC236}">
                    <a16:creationId xmlns:a16="http://schemas.microsoft.com/office/drawing/2014/main" id="{53E18F34-F92F-4CD8-964A-7F046154E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787" y="4994874"/>
                <a:ext cx="937850" cy="276999"/>
              </a:xfrm>
              <a:prstGeom prst="rect">
                <a:avLst/>
              </a:prstGeom>
              <a:blipFill>
                <a:blip r:embed="rId3"/>
                <a:stretch>
                  <a:fillRect l="-6494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9733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003BEE5-5566-450B-84EC-4A909770DB2C}"/>
              </a:ext>
            </a:extLst>
          </p:cNvPr>
          <p:cNvGrpSpPr/>
          <p:nvPr/>
        </p:nvGrpSpPr>
        <p:grpSpPr>
          <a:xfrm>
            <a:off x="0" y="4270605"/>
            <a:ext cx="12300855" cy="2587395"/>
            <a:chOff x="0" y="4270605"/>
            <a:chExt cx="12300855" cy="2587395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68DF915F-EF6A-4C5F-886C-4743F18403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95" t="49456" r="13455" b="11773"/>
            <a:stretch/>
          </p:blipFill>
          <p:spPr>
            <a:xfrm>
              <a:off x="9362392" y="5521340"/>
              <a:ext cx="2938463" cy="1188392"/>
            </a:xfrm>
            <a:prstGeom prst="rect">
              <a:avLst/>
            </a:prstGeom>
          </p:spPr>
        </p:pic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49C9488B-2824-4537-B2DE-1027EAC1A499}"/>
                </a:ext>
              </a:extLst>
            </p:cNvPr>
            <p:cNvSpPr/>
            <p:nvPr/>
          </p:nvSpPr>
          <p:spPr>
            <a:xfrm rot="16200000">
              <a:off x="10876894" y="5139337"/>
              <a:ext cx="21067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8B0000"/>
                  </a:solidFill>
                </a:rPr>
                <a:t>Pertussis resurgence</a:t>
              </a:r>
              <a:endParaRPr lang="de-DE" dirty="0">
                <a:solidFill>
                  <a:srgbClr val="8B0000"/>
                </a:solidFill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7417E1F6-28C0-4AA6-91F3-8E74443E357E}"/>
                </a:ext>
              </a:extLst>
            </p:cNvPr>
            <p:cNvSpPr/>
            <p:nvPr/>
          </p:nvSpPr>
          <p:spPr>
            <a:xfrm>
              <a:off x="0" y="6698345"/>
              <a:ext cx="12192000" cy="159655"/>
            </a:xfrm>
            <a:prstGeom prst="rect">
              <a:avLst/>
            </a:prstGeom>
            <a:solidFill>
              <a:srgbClr val="8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3F11B901-2AB1-49DB-8188-5C301C11E177}"/>
              </a:ext>
            </a:extLst>
          </p:cNvPr>
          <p:cNvGrpSpPr/>
          <p:nvPr/>
        </p:nvGrpSpPr>
        <p:grpSpPr>
          <a:xfrm>
            <a:off x="9253537" y="4270605"/>
            <a:ext cx="2938463" cy="2439127"/>
            <a:chOff x="9253537" y="4270605"/>
            <a:chExt cx="2938463" cy="2439127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AE501FC5-21CB-4741-8701-90E3269D7B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95" t="49456" r="13455" b="11773"/>
            <a:stretch/>
          </p:blipFill>
          <p:spPr>
            <a:xfrm>
              <a:off x="9253537" y="5521340"/>
              <a:ext cx="2938463" cy="1188392"/>
            </a:xfrm>
            <a:prstGeom prst="rect">
              <a:avLst/>
            </a:prstGeom>
          </p:spPr>
        </p:pic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4834478B-95CE-4596-B1BB-7CB2B76E1091}"/>
                </a:ext>
              </a:extLst>
            </p:cNvPr>
            <p:cNvSpPr/>
            <p:nvPr/>
          </p:nvSpPr>
          <p:spPr>
            <a:xfrm rot="16200000">
              <a:off x="10876894" y="5139337"/>
              <a:ext cx="21067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8B0000"/>
                  </a:solidFill>
                </a:rPr>
                <a:t>Pertussis resurgence</a:t>
              </a:r>
              <a:endParaRPr lang="de-DE" dirty="0">
                <a:solidFill>
                  <a:srgbClr val="8B0000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1C6CC6-478D-4F3C-AAFD-99DB6FD40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341537"/>
            <a:ext cx="10515600" cy="1325562"/>
          </a:xfrm>
        </p:spPr>
        <p:txBody>
          <a:bodyPr/>
          <a:lstStyle/>
          <a:p>
            <a:r>
              <a:rPr lang="en-GB" dirty="0"/>
              <a:t>Visualisation</a:t>
            </a:r>
            <a:r>
              <a:rPr lang="de-AT" dirty="0"/>
              <a:t> on a Grid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094C57-8424-440E-A00F-372AE7352377}"/>
              </a:ext>
            </a:extLst>
          </p:cNvPr>
          <p:cNvSpPr txBox="1"/>
          <p:nvPr/>
        </p:nvSpPr>
        <p:spPr>
          <a:xfrm>
            <a:off x="5664462" y="1611086"/>
            <a:ext cx="466100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0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Population: 10,000</a:t>
            </a:r>
          </a:p>
          <a:p>
            <a:endParaRPr lang="de-AT" sz="2000" dirty="0">
              <a:solidFill>
                <a:schemeClr val="bg2">
                  <a:lumMod val="10000"/>
                </a:schemeClr>
              </a:solidFill>
              <a:latin typeface="+mj-lt"/>
            </a:endParaRPr>
          </a:p>
          <a:p>
            <a:r>
              <a:rPr lang="de-CH" dirty="0">
                <a:solidFill>
                  <a:srgbClr val="00B050"/>
                </a:solidFill>
              </a:rPr>
              <a:t>⬛</a:t>
            </a:r>
            <a:r>
              <a:rPr lang="de-CH" dirty="0"/>
              <a:t> </a:t>
            </a:r>
            <a:r>
              <a:rPr lang="de-CH" dirty="0" err="1"/>
              <a:t>Healthy</a:t>
            </a:r>
            <a:endParaRPr lang="de-AT" sz="2000" dirty="0">
              <a:solidFill>
                <a:schemeClr val="bg2">
                  <a:lumMod val="10000"/>
                </a:schemeClr>
              </a:solidFill>
              <a:latin typeface="+mj-lt"/>
            </a:endParaRPr>
          </a:p>
          <a:p>
            <a:r>
              <a:rPr lang="de-CH" dirty="0">
                <a:solidFill>
                  <a:srgbClr val="FF0000"/>
                </a:solidFill>
              </a:rPr>
              <a:t>⬛</a:t>
            </a:r>
            <a:r>
              <a:rPr lang="de-CH" dirty="0"/>
              <a:t> </a:t>
            </a:r>
            <a:r>
              <a:rPr lang="de-CH" dirty="0" err="1"/>
              <a:t>Recently</a:t>
            </a:r>
            <a:r>
              <a:rPr lang="de-CH" dirty="0"/>
              <a:t> </a:t>
            </a:r>
            <a:r>
              <a:rPr lang="de-CH" dirty="0" err="1"/>
              <a:t>infected</a:t>
            </a:r>
            <a:endParaRPr lang="de-CH" dirty="0"/>
          </a:p>
          <a:p>
            <a:r>
              <a:rPr lang="de-CH" dirty="0">
                <a:solidFill>
                  <a:srgbClr val="FDEC0B"/>
                </a:solidFill>
              </a:rPr>
              <a:t>⬛</a:t>
            </a:r>
            <a:r>
              <a:rPr lang="de-CH" dirty="0"/>
              <a:t> </a:t>
            </a:r>
            <a:r>
              <a:rPr lang="de-CH" dirty="0" err="1"/>
              <a:t>Infected</a:t>
            </a:r>
            <a:r>
              <a:rPr lang="de-CH" dirty="0"/>
              <a:t>, but not </a:t>
            </a:r>
            <a:r>
              <a:rPr lang="de-CH" dirty="0" err="1"/>
              <a:t>contagious</a:t>
            </a:r>
            <a:endParaRPr lang="de-CH" dirty="0"/>
          </a:p>
          <a:p>
            <a:r>
              <a:rPr lang="de-CH" dirty="0">
                <a:solidFill>
                  <a:srgbClr val="005200"/>
                </a:solidFill>
              </a:rPr>
              <a:t>⬛</a:t>
            </a:r>
            <a:r>
              <a:rPr lang="de-CH" dirty="0"/>
              <a:t> Immune</a:t>
            </a:r>
          </a:p>
          <a:p>
            <a:r>
              <a:rPr lang="de-CH" dirty="0">
                <a:solidFill>
                  <a:srgbClr val="781AFF"/>
                </a:solidFill>
              </a:rPr>
              <a:t>⬛</a:t>
            </a:r>
            <a:r>
              <a:rPr lang="de-CH" dirty="0"/>
              <a:t> </a:t>
            </a:r>
            <a:r>
              <a:rPr lang="de-CH" dirty="0" err="1"/>
              <a:t>Vaccinated</a:t>
            </a:r>
            <a:endParaRPr lang="de-AT" sz="2000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3" name="grid_mov_20fps">
            <a:hlinkClick r:id="" action="ppaction://media"/>
            <a:extLst>
              <a:ext uri="{FF2B5EF4-FFF2-40B4-BE49-F238E27FC236}">
                <a16:creationId xmlns:a16="http://schemas.microsoft.com/office/drawing/2014/main" id="{63E2E3FB-1F99-4FD9-B2DB-F63B4CDD42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5127" y="1647120"/>
            <a:ext cx="4332436" cy="433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63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TM02900688[[fn=Facette]]</Template>
  <TotalTime>0</TotalTime>
  <Words>297</Words>
  <Application>Microsoft Office PowerPoint</Application>
  <PresentationFormat>Breitbild</PresentationFormat>
  <Paragraphs>118</Paragraphs>
  <Slides>19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Wingdings 2</vt:lpstr>
      <vt:lpstr>HDOfficeLightV0</vt:lpstr>
      <vt:lpstr>Pertussis resurgence in societies  with high vaccination coverage</vt:lpstr>
      <vt:lpstr>Recent cases</vt:lpstr>
      <vt:lpstr>PowerPoint-Präsentation</vt:lpstr>
      <vt:lpstr>PowerPoint-Präsentation</vt:lpstr>
      <vt:lpstr>Infection</vt:lpstr>
      <vt:lpstr>Infection</vt:lpstr>
      <vt:lpstr>Infection</vt:lpstr>
      <vt:lpstr>Infection</vt:lpstr>
      <vt:lpstr>Visualisation on a Grid</vt:lpstr>
      <vt:lpstr>Network structure</vt:lpstr>
      <vt:lpstr>Short term analysis</vt:lpstr>
      <vt:lpstr>Cost function and initial conditions</vt:lpstr>
      <vt:lpstr>Vaccination scares</vt:lpstr>
      <vt:lpstr>Vaccination scares</vt:lpstr>
      <vt:lpstr>Long term analysis</vt:lpstr>
      <vt:lpstr>Summary</vt:lpstr>
      <vt:lpstr>Additional graphs: runtime</vt:lpstr>
      <vt:lpstr>Additional graphs: real data</vt:lpstr>
      <vt:lpstr>Additional graphs: vaccination scares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Pertussis resurgence in societies with high vaccination coverage</dc:title>
  <dc:creator>Markus Niese</dc:creator>
  <cp:lastModifiedBy>bg343gjyw9@ethz.ch</cp:lastModifiedBy>
  <cp:revision>53</cp:revision>
  <dcterms:created xsi:type="dcterms:W3CDTF">2018-12-16T20:22:50Z</dcterms:created>
  <dcterms:modified xsi:type="dcterms:W3CDTF">2018-12-17T21:31:42Z</dcterms:modified>
</cp:coreProperties>
</file>